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handoutMasterIdLst>
    <p:handoutMasterId r:id="rId17"/>
  </p:handoutMasterIdLst>
  <p:sldIdLst>
    <p:sldId id="256" r:id="rId2"/>
    <p:sldId id="258" r:id="rId3"/>
    <p:sldId id="262" r:id="rId4"/>
    <p:sldId id="268" r:id="rId5"/>
    <p:sldId id="266" r:id="rId6"/>
    <p:sldId id="264" r:id="rId7"/>
    <p:sldId id="267" r:id="rId8"/>
    <p:sldId id="274" r:id="rId9"/>
    <p:sldId id="265" r:id="rId10"/>
    <p:sldId id="269" r:id="rId11"/>
    <p:sldId id="270" r:id="rId12"/>
    <p:sldId id="271" r:id="rId13"/>
    <p:sldId id="272" r:id="rId14"/>
    <p:sldId id="273" r:id="rId15"/>
    <p:sldId id="263" r:id="rId16"/>
  </p:sldIdLst>
  <p:sldSz cx="9144000" cy="6858000" type="screen4x3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70C0"/>
    <a:srgbClr val="FF6600"/>
    <a:srgbClr val="C35A13"/>
    <a:srgbClr val="669900"/>
    <a:srgbClr val="46004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099" autoAdjust="0"/>
    <p:restoredTop sz="94660"/>
  </p:normalViewPr>
  <p:slideViewPr>
    <p:cSldViewPr snapToGrid="0" showGuides="1">
      <p:cViewPr varScale="1">
        <p:scale>
          <a:sx n="155" d="100"/>
          <a:sy n="155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844" tIns="45922" rIns="91844" bIns="4592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844" tIns="45922" rIns="91844" bIns="45922" rtlCol="0"/>
          <a:lstStyle>
            <a:lvl1pPr algn="r">
              <a:defRPr sz="1200"/>
            </a:lvl1pPr>
          </a:lstStyle>
          <a:p>
            <a:fld id="{5D6CB8D2-C521-41B6-9C87-69F8E77F7B09}" type="datetimeFigureOut">
              <a:rPr lang="fr-FR" smtClean="0"/>
              <a:pPr/>
              <a:t>7/12/20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844" tIns="45922" rIns="91844" bIns="4592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844" tIns="45922" rIns="91844" bIns="45922" rtlCol="0" anchor="b"/>
          <a:lstStyle>
            <a:lvl1pPr algn="r">
              <a:defRPr sz="1200"/>
            </a:lvl1pPr>
          </a:lstStyle>
          <a:p>
            <a:fld id="{07D66664-5618-4C1F-B54B-4CA4921758A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6286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61962" y="376866"/>
            <a:ext cx="4959357" cy="4384597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3" y="4924303"/>
            <a:ext cx="7229475" cy="483943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Titre du document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3" y="5408613"/>
            <a:ext cx="7229475" cy="4603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Sous-titre du document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58800" y="6548569"/>
            <a:ext cx="802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L’INGÉNIERIE DE PRESCRIPTION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76313" y="594586"/>
            <a:ext cx="2603133" cy="3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724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9525"/>
            <a:ext cx="9172575" cy="684847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048000" y="0"/>
            <a:ext cx="291592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73428" y="5765090"/>
            <a:ext cx="2253650" cy="3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129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672" y="6578435"/>
            <a:ext cx="2133600" cy="3084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47150102-D3AB-A94D-9012-BB3017D8BBE0}" type="datetime1">
              <a:rPr lang="fr-FR" smtClean="0"/>
              <a:pPr/>
              <a:t>7/12/20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414" y="6552218"/>
            <a:ext cx="1889681" cy="3057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BF6EAE9-4FF4-D54F-8ABF-E8F25D4FD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4239" y="1676400"/>
            <a:ext cx="3973195" cy="240792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Un titre</a:t>
            </a:r>
            <a:br>
              <a:rPr lang="fr-FR" dirty="0" smtClean="0"/>
            </a:br>
            <a:r>
              <a:rPr lang="fr-FR" dirty="0" smtClean="0"/>
              <a:t>d’ouverture de chapitre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904239" y="1363624"/>
            <a:ext cx="3596640" cy="20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904240" y="4004945"/>
            <a:ext cx="3973195" cy="12185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b="0" i="0" dirty="0" err="1" smtClean="0">
                <a:latin typeface="Arial"/>
                <a:cs typeface="Arial"/>
              </a:rPr>
              <a:t>Texte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d’introduction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sur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trois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ou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quatre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lignes</a:t>
            </a:r>
            <a:endParaRPr lang="en-US" b="0" i="0" dirty="0">
              <a:latin typeface="Arial"/>
              <a:cs typeface="Arial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59331" y="317454"/>
            <a:ext cx="4084669" cy="55643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04239" y="905628"/>
            <a:ext cx="2185130" cy="3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189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uv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86480" y="-1"/>
            <a:ext cx="5557520" cy="582313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672" y="6578435"/>
            <a:ext cx="2133600" cy="3084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47150102-D3AB-A94D-9012-BB3017D8BBE0}" type="datetime1">
              <a:rPr lang="fr-FR" smtClean="0"/>
              <a:pPr/>
              <a:t>7/12/20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414" y="6552218"/>
            <a:ext cx="1889681" cy="3057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BF6EAE9-4FF4-D54F-8ABF-E8F25D4FD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4240" y="1818640"/>
            <a:ext cx="3596640" cy="226568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Un titre</a:t>
            </a:r>
            <a:br>
              <a:rPr lang="fr-FR" dirty="0" smtClean="0"/>
            </a:br>
            <a:r>
              <a:rPr lang="fr-FR" dirty="0" smtClean="0"/>
              <a:t>d’ouverture de chapitre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036320" y="1666240"/>
            <a:ext cx="3596640" cy="20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904240" y="4004945"/>
            <a:ext cx="3973195" cy="12185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b="0" i="0" dirty="0" err="1" smtClean="0">
                <a:latin typeface="Arial"/>
                <a:cs typeface="Arial"/>
              </a:rPr>
              <a:t>Texte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d’introduction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sur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trois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ou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quatre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lignes</a:t>
            </a:r>
            <a:endParaRPr lang="en-US" b="0" i="0" dirty="0">
              <a:latin typeface="Arial"/>
              <a:cs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036320" y="1269120"/>
            <a:ext cx="2185130" cy="3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04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v 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72" y="-1"/>
            <a:ext cx="5688728" cy="576292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672" y="6578435"/>
            <a:ext cx="2133600" cy="3084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47150102-D3AB-A94D-9012-BB3017D8BBE0}" type="datetime1">
              <a:rPr lang="fr-FR" smtClean="0"/>
              <a:pPr/>
              <a:t>7/12/20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414" y="6552218"/>
            <a:ext cx="1889681" cy="3057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BF6EAE9-4FF4-D54F-8ABF-E8F25D4FD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706814" y="2286000"/>
            <a:ext cx="3596640" cy="249936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Un titre</a:t>
            </a:r>
            <a:br>
              <a:rPr lang="fr-FR" dirty="0" smtClean="0"/>
            </a:br>
            <a:r>
              <a:rPr lang="fr-FR" dirty="0" smtClean="0"/>
              <a:t>d’ouverture de chapitre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859214" y="2208941"/>
            <a:ext cx="3256086" cy="262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706814" y="4634865"/>
            <a:ext cx="3973195" cy="12185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b="0" i="0" dirty="0" err="1" smtClean="0">
                <a:latin typeface="Arial"/>
                <a:cs typeface="Arial"/>
              </a:rPr>
              <a:t>Texte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d’introduction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sur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trois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ou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quatre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lignes</a:t>
            </a:r>
            <a:endParaRPr lang="en-US" b="0" i="0" dirty="0">
              <a:latin typeface="Arial"/>
              <a:cs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930170" y="1827061"/>
            <a:ext cx="2185130" cy="3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764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-4370823" y="869627"/>
            <a:ext cx="12949232" cy="731913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05214" y="1452880"/>
            <a:ext cx="3596640" cy="249936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Un titre</a:t>
            </a:r>
            <a:br>
              <a:rPr lang="fr-FR" dirty="0" smtClean="0"/>
            </a:br>
            <a:r>
              <a:rPr lang="fr-FR" dirty="0" smtClean="0"/>
              <a:t>d’ouverture de chapitre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747454" y="1300480"/>
            <a:ext cx="2519680" cy="20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605214" y="3620770"/>
            <a:ext cx="3973195" cy="12185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b="0" i="0" dirty="0" err="1" smtClean="0">
                <a:latin typeface="Arial"/>
                <a:cs typeface="Arial"/>
              </a:rPr>
              <a:t>Texte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d’introduction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sur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trois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ou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quatre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lignes</a:t>
            </a:r>
            <a:endParaRPr lang="en-US" b="0" i="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05672" y="6578435"/>
            <a:ext cx="2133600" cy="3084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47150102-D3AB-A94D-9012-BB3017D8BBE0}" type="datetime1">
              <a:rPr lang="fr-FR" smtClean="0"/>
              <a:pPr/>
              <a:t>7/12/20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414" y="6552218"/>
            <a:ext cx="1889681" cy="3057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BF6EAE9-4FF4-D54F-8ABF-E8F25D4FDD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747454" y="903360"/>
            <a:ext cx="2185130" cy="3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836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v 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45840" y="-2992"/>
            <a:ext cx="5605146" cy="651913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73760" y="1784228"/>
            <a:ext cx="3596640" cy="2226994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Un titre</a:t>
            </a:r>
            <a:br>
              <a:rPr lang="fr-FR" dirty="0" smtClean="0"/>
            </a:br>
            <a:r>
              <a:rPr lang="fr-FR" dirty="0" smtClean="0"/>
              <a:t>d’ouverture de chapitre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1026160" y="1631828"/>
            <a:ext cx="2519680" cy="20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873760" y="4137025"/>
            <a:ext cx="3973195" cy="12185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b="0" i="0" dirty="0" err="1" smtClean="0">
                <a:latin typeface="Arial"/>
                <a:cs typeface="Arial"/>
              </a:rPr>
              <a:t>Texte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d’introduction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sur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trois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ou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quatre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lignes</a:t>
            </a:r>
            <a:endParaRPr lang="en-US" b="0" i="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05672" y="6578435"/>
            <a:ext cx="2133600" cy="3084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47150102-D3AB-A94D-9012-BB3017D8BBE0}" type="datetime1">
              <a:rPr lang="fr-FR" smtClean="0"/>
              <a:pPr/>
              <a:t>7/12/20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414" y="6552218"/>
            <a:ext cx="1889681" cy="3057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BF6EAE9-4FF4-D54F-8ABF-E8F25D4FDD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026160" y="1218430"/>
            <a:ext cx="2185130" cy="3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864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42" y="1055392"/>
            <a:ext cx="7976508" cy="5121571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92D05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0070C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1800"/>
              </a:spcBef>
              <a:buClr>
                <a:srgbClr val="92D05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800"/>
              </a:spcBef>
              <a:buClr>
                <a:srgbClr val="92D05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1800"/>
              </a:spcBef>
              <a:buClr>
                <a:srgbClr val="92D05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5672" y="6578435"/>
            <a:ext cx="2133600" cy="3084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47150102-D3AB-A94D-9012-BB3017D8BBE0}" type="datetime1">
              <a:rPr lang="fr-FR" smtClean="0"/>
              <a:pPr/>
              <a:t>7/12/20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0263" y="6552218"/>
            <a:ext cx="1889681" cy="3057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2BF6EAE9-4FF4-D54F-8ABF-E8F25D4FDD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2615"/>
            <a:ext cx="894056" cy="8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2" y="8814"/>
            <a:ext cx="7001090" cy="8255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0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249944" y="5936221"/>
            <a:ext cx="894056" cy="9217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539932" y="159200"/>
            <a:ext cx="1420023" cy="2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55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87600"/>
            <a:ext cx="8229600" cy="24384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defRPr sz="1600" b="0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PRÉNOM NOM</a:t>
            </a:r>
            <a:br>
              <a:rPr lang="fr-FR" dirty="0" smtClean="0"/>
            </a:br>
            <a:r>
              <a:rPr lang="fr-FR" dirty="0" smtClean="0"/>
              <a:t>ADRESSE</a:t>
            </a:r>
            <a:br>
              <a:rPr lang="fr-FR" dirty="0" smtClean="0"/>
            </a:br>
            <a:r>
              <a:rPr lang="fr-FR" dirty="0" smtClean="0"/>
              <a:t>ADRESSE </a:t>
            </a:r>
            <a:br>
              <a:rPr lang="fr-FR" dirty="0" smtClean="0"/>
            </a:br>
            <a:r>
              <a:rPr lang="fr-FR" dirty="0" smtClean="0"/>
              <a:t>TÉL. MAIL.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05672" y="6578435"/>
            <a:ext cx="2133600" cy="3084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24ED2F7-C6C1-4647-B5CC-BF928EDEED36}" type="datetime1">
              <a:rPr lang="fr-FR" smtClean="0"/>
              <a:pPr/>
              <a:t>7/12/20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414" y="6552218"/>
            <a:ext cx="1889681" cy="3057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BF6EAE9-4FF4-D54F-8ABF-E8F25D4FD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1767840"/>
            <a:ext cx="827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spc="300" dirty="0" smtClean="0">
                <a:solidFill>
                  <a:schemeClr val="tx1"/>
                </a:solidFill>
                <a:latin typeface="Arial"/>
                <a:cs typeface="Arial"/>
              </a:rPr>
              <a:t>VOTRE CONTACT CHEZ GINGER</a:t>
            </a:r>
            <a:endParaRPr lang="en-US" b="0" i="0" spc="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26640" y="2218452"/>
            <a:ext cx="4513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01082" y="5704274"/>
            <a:ext cx="2185130" cy="3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1820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30755" y="0"/>
            <a:ext cx="9108000" cy="68353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2615"/>
            <a:ext cx="894056" cy="8431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249944" y="5936221"/>
            <a:ext cx="894056" cy="9217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539932" y="159200"/>
            <a:ext cx="1420023" cy="2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195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4FF3-8417-466D-8CE5-8608DBDE8823}" type="datetimeFigureOut">
              <a:rPr lang="fr-FR" smtClean="0"/>
              <a:pPr/>
              <a:t>7/12/20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3A371-2E46-4E13-BC5F-F6CB04DDF2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729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h.dedieu@groupeginger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 la mission BURGEAP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Inventaire des rejets aqueux dans les eaux superficielles des industries et </a:t>
            </a:r>
            <a:r>
              <a:rPr lang="fr-FR" smtClean="0"/>
              <a:t>des </a:t>
            </a:r>
            <a:r>
              <a:rPr lang="fr-FR" smtClean="0"/>
              <a:t>stations </a:t>
            </a:r>
            <a:r>
              <a:rPr lang="fr-FR" dirty="0" smtClean="0"/>
              <a:t>d’épuration de la presqu’île d’</a:t>
            </a:r>
            <a:r>
              <a:rPr lang="fr-FR" dirty="0" err="1" smtClean="0"/>
              <a:t>Ambès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929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 d’étape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1183277"/>
            <a:ext cx="5362575" cy="46482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8842" y="3507377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« exploitant »</a:t>
            </a: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398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 d’étape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330" y="1559514"/>
            <a:ext cx="5076825" cy="38957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8842" y="3507377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« exploitant »</a:t>
            </a: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743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 d’étape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81" y="1449977"/>
            <a:ext cx="5076825" cy="4114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8842" y="3507377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« exploitant »</a:t>
            </a: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87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 d’étape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8" y="2337425"/>
            <a:ext cx="8795656" cy="16258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63957" y="1511743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« exploitant »</a:t>
            </a: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070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 d’étape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55582"/>
          <a:stretch/>
        </p:blipFill>
        <p:spPr>
          <a:xfrm>
            <a:off x="104505" y="2178792"/>
            <a:ext cx="8212966" cy="18793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b="55377"/>
          <a:stretch/>
        </p:blipFill>
        <p:spPr>
          <a:xfrm>
            <a:off x="972345" y="4380411"/>
            <a:ext cx="8067152" cy="17678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63957" y="121570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« exploitant »</a:t>
            </a:r>
            <a:endParaRPr lang="fr-F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115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Hélène DEDIEU</a:t>
            </a:r>
            <a:br>
              <a:rPr lang="fr-FR" dirty="0" smtClean="0"/>
            </a:br>
            <a:r>
              <a:rPr lang="fr-FR" dirty="0" smtClean="0"/>
              <a:t>Chef de projet Conseil Industrie</a:t>
            </a:r>
            <a:br>
              <a:rPr lang="fr-FR" dirty="0" smtClean="0"/>
            </a:br>
            <a:r>
              <a:rPr lang="fr-FR" dirty="0" smtClean="0"/>
              <a:t>06 61 86 85 63</a:t>
            </a:r>
            <a:br>
              <a:rPr lang="fr-FR" dirty="0" smtClean="0"/>
            </a:br>
            <a:r>
              <a:rPr lang="fr-FR" dirty="0" smtClean="0">
                <a:hlinkClick r:id="rId2"/>
              </a:rPr>
              <a:t>h.dedieu@groupeginger.com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4 boulevard JJ Bosc – 33130 BEGLES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10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3427" y="2556690"/>
            <a:ext cx="4621350" cy="3262811"/>
          </a:xfrm>
        </p:spPr>
        <p:txBody>
          <a:bodyPr>
            <a:normAutofit/>
          </a:bodyPr>
          <a:lstStyle/>
          <a:p>
            <a:r>
              <a:rPr lang="fr-FR" sz="3000" dirty="0" smtClean="0"/>
              <a:t>1/ Contexte</a:t>
            </a:r>
            <a:br>
              <a:rPr lang="fr-FR" sz="3000" dirty="0" smtClean="0"/>
            </a:br>
            <a:r>
              <a:rPr lang="fr-FR" sz="3000" dirty="0"/>
              <a:t/>
            </a:r>
            <a:br>
              <a:rPr lang="fr-FR" sz="3000" dirty="0"/>
            </a:br>
            <a:r>
              <a:rPr lang="fr-FR" sz="3000" dirty="0" smtClean="0"/>
              <a:t>2/ </a:t>
            </a:r>
            <a:r>
              <a:rPr lang="fr-FR" sz="3000" dirty="0"/>
              <a:t>Déroulement de la mission</a:t>
            </a: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000" dirty="0" smtClean="0"/>
              <a:t/>
            </a:r>
            <a:br>
              <a:rPr lang="fr-FR" sz="3000" dirty="0" smtClean="0"/>
            </a:br>
            <a:r>
              <a:rPr lang="fr-FR" sz="3000" dirty="0" smtClean="0"/>
              <a:t>3/ Point d’étape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522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But </a:t>
            </a:r>
            <a:r>
              <a:rPr lang="fr-FR" dirty="0" smtClean="0">
                <a:sym typeface="Wingdings" panose="05000000000000000000" pitchFamily="2" charset="2"/>
              </a:rPr>
              <a:t> Bilan des </a:t>
            </a:r>
            <a:r>
              <a:rPr lang="fr-F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émissions chroniques aqueuses (milieu eaux superficielles)</a:t>
            </a:r>
            <a:r>
              <a:rPr lang="fr-FR" b="1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des industries et des stations d’épuration du territoire du S3PI</a:t>
            </a:r>
            <a:endParaRPr lang="fr-FR" dirty="0" smtClean="0"/>
          </a:p>
          <a:p>
            <a:endParaRPr lang="fr-FR" dirty="0" smtClean="0"/>
          </a:p>
          <a:p>
            <a:pPr lvl="1"/>
            <a:r>
              <a:rPr lang="fr-FR" u="sng" dirty="0" smtClean="0"/>
              <a:t>Industries prises en compte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 Sites </a:t>
            </a:r>
            <a:r>
              <a:rPr lang="fr-FR" dirty="0" smtClean="0"/>
              <a:t>ICPE soumis à Enregistrement / Autorisation</a:t>
            </a:r>
          </a:p>
          <a:p>
            <a:pPr lvl="1"/>
            <a:r>
              <a:rPr lang="fr-FR" u="sng" dirty="0" smtClean="0"/>
              <a:t>Stations d’épuration prises en compte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ym typeface="Wingdings" panose="05000000000000000000" pitchFamily="2" charset="2"/>
              </a:rPr>
              <a:t>Ambès</a:t>
            </a:r>
            <a:r>
              <a:rPr lang="fr-FR" dirty="0" smtClean="0">
                <a:sym typeface="Wingdings" panose="05000000000000000000" pitchFamily="2" charset="2"/>
              </a:rPr>
              <a:t> et </a:t>
            </a:r>
            <a:r>
              <a:rPr lang="fr-FR" dirty="0" err="1" smtClean="0">
                <a:sym typeface="Wingdings" panose="05000000000000000000" pitchFamily="2" charset="2"/>
              </a:rPr>
              <a:t>Ambarès-Sabarèges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833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625" y="1055688"/>
            <a:ext cx="4942263" cy="512127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677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Recueil des données disponibles sur GEORISQUE : </a:t>
            </a:r>
          </a:p>
          <a:p>
            <a:pPr lvl="1"/>
            <a:r>
              <a:rPr lang="fr-FR" dirty="0" smtClean="0"/>
              <a:t>Caractéristiques des points de rejet aqueux (localisation, etc.)</a:t>
            </a:r>
          </a:p>
          <a:p>
            <a:pPr lvl="1"/>
            <a:r>
              <a:rPr lang="fr-FR" dirty="0" smtClean="0"/>
              <a:t>Identification des </a:t>
            </a:r>
            <a:r>
              <a:rPr lang="fr-FR" dirty="0" smtClean="0">
                <a:solidFill>
                  <a:srgbClr val="0070C0"/>
                </a:solidFill>
              </a:rPr>
              <a:t>substances émises </a:t>
            </a:r>
            <a:r>
              <a:rPr lang="fr-FR" dirty="0" smtClean="0"/>
              <a:t>(ex. MES)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Seuils réglementaires </a:t>
            </a:r>
            <a:r>
              <a:rPr lang="fr-FR" dirty="0" smtClean="0"/>
              <a:t>applicables par substance</a:t>
            </a:r>
          </a:p>
          <a:p>
            <a:pPr lvl="1"/>
            <a:r>
              <a:rPr lang="fr-FR" dirty="0" smtClean="0"/>
              <a:t>Modalités (continu/ponctuel, théorie/mesure, etc.)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Substances critiques</a:t>
            </a:r>
            <a:r>
              <a:rPr lang="fr-FR" dirty="0" smtClean="0"/>
              <a:t> pour l’estuaire et ses affluents : dernière liste à récupérer auprès du SAGE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Déroulement de la mission</a:t>
            </a:r>
          </a:p>
        </p:txBody>
      </p:sp>
      <p:sp>
        <p:nvSpPr>
          <p:cNvPr id="4" name="ZoneTexte 3"/>
          <p:cNvSpPr txBox="1"/>
          <p:nvPr/>
        </p:nvSpPr>
        <p:spPr>
          <a:xfrm rot="19568533">
            <a:off x="8138023" y="2899956"/>
            <a:ext cx="859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Réalisé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19568533">
            <a:off x="8022652" y="4994366"/>
            <a:ext cx="98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En cours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9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Choix d’une </a:t>
            </a:r>
            <a:r>
              <a:rPr lang="fr-FR" dirty="0" smtClean="0">
                <a:solidFill>
                  <a:srgbClr val="0070C0"/>
                </a:solidFill>
              </a:rPr>
              <a:t>année de référence </a:t>
            </a:r>
            <a:r>
              <a:rPr lang="fr-FR" u="sng" dirty="0" smtClean="0"/>
              <a:t>représentative</a:t>
            </a:r>
            <a:r>
              <a:rPr lang="fr-FR" dirty="0" smtClean="0"/>
              <a:t>: 2019</a:t>
            </a:r>
          </a:p>
          <a:p>
            <a:pPr lvl="1"/>
            <a:r>
              <a:rPr lang="fr-FR" dirty="0" smtClean="0"/>
              <a:t>C’est sur cette année que seront présentées les </a:t>
            </a:r>
            <a:r>
              <a:rPr lang="fr-FR" dirty="0" smtClean="0">
                <a:solidFill>
                  <a:srgbClr val="0070C0"/>
                </a:solidFill>
              </a:rPr>
              <a:t>émissions</a:t>
            </a:r>
            <a:r>
              <a:rPr lang="fr-FR" dirty="0" smtClean="0"/>
              <a:t> de substances</a:t>
            </a:r>
          </a:p>
          <a:p>
            <a:pPr lvl="1"/>
            <a:r>
              <a:rPr lang="fr-FR" dirty="0" smtClean="0"/>
              <a:t>Cette année doit être représentative d’une année </a:t>
            </a:r>
            <a:r>
              <a:rPr lang="fr-FR" dirty="0" smtClean="0">
                <a:solidFill>
                  <a:srgbClr val="0070C0"/>
                </a:solidFill>
              </a:rPr>
              <a:t>normale</a:t>
            </a:r>
            <a:r>
              <a:rPr lang="fr-FR" dirty="0" smtClean="0"/>
              <a:t> d’exploitation (pas d’arrêt longue durée, pas de modification ponctuelle du process pouvant influer sur le rejet aqueux, etc.)</a:t>
            </a:r>
          </a:p>
          <a:p>
            <a:pPr lvl="1"/>
            <a:r>
              <a:rPr lang="fr-FR" dirty="0" smtClean="0"/>
              <a:t>En cas d’année 2019 </a:t>
            </a:r>
            <a:r>
              <a:rPr lang="fr-FR" dirty="0" smtClean="0">
                <a:solidFill>
                  <a:srgbClr val="0070C0"/>
                </a:solidFill>
              </a:rPr>
              <a:t>exceptionnelle</a:t>
            </a:r>
            <a:r>
              <a:rPr lang="fr-FR" dirty="0" smtClean="0"/>
              <a:t>, une année antérieure pourra être utilisée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Déroulement de la mission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19568533">
            <a:off x="8028828" y="2736168"/>
            <a:ext cx="1174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A 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confirmer 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par site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994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Recueil des données disponibles auprès des exploitants, de la DREAL et de Bordeaux</a:t>
            </a:r>
            <a:br>
              <a:rPr lang="fr-FR" dirty="0" smtClean="0"/>
            </a:br>
            <a:r>
              <a:rPr lang="fr-FR" dirty="0" smtClean="0"/>
              <a:t>Métropole : </a:t>
            </a:r>
          </a:p>
          <a:p>
            <a:pPr lvl="1"/>
            <a:r>
              <a:rPr lang="fr-FR" dirty="0" smtClean="0"/>
              <a:t>Fourniture du contact (mail / téléphone) d’un </a:t>
            </a:r>
            <a:r>
              <a:rPr lang="fr-FR" dirty="0" smtClean="0">
                <a:solidFill>
                  <a:srgbClr val="0070C0"/>
                </a:solidFill>
              </a:rPr>
              <a:t>interlocuteur privilégié </a:t>
            </a:r>
            <a:r>
              <a:rPr lang="fr-FR" dirty="0" smtClean="0"/>
              <a:t>au sein de chaque entreprise / station d’épuration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Liste</a:t>
            </a:r>
            <a:r>
              <a:rPr lang="fr-FR" dirty="0" smtClean="0"/>
              <a:t> des suivis à fournir par site</a:t>
            </a:r>
          </a:p>
          <a:p>
            <a:pPr lvl="1"/>
            <a:r>
              <a:rPr lang="fr-FR" dirty="0" smtClean="0"/>
              <a:t>Récupération des </a:t>
            </a:r>
            <a:r>
              <a:rPr lang="fr-FR" dirty="0" smtClean="0">
                <a:solidFill>
                  <a:srgbClr val="0070C0"/>
                </a:solidFill>
              </a:rPr>
              <a:t>suivis </a:t>
            </a:r>
            <a:r>
              <a:rPr lang="fr-FR" dirty="0" smtClean="0"/>
              <a:t>de l’année de référence choisie pour les substances identifiées : concentrations et/ou flux</a:t>
            </a:r>
          </a:p>
          <a:p>
            <a:pPr lvl="1"/>
            <a:r>
              <a:rPr lang="fr-FR" dirty="0" smtClean="0"/>
              <a:t>Points-clés tels que les évènements </a:t>
            </a:r>
            <a:r>
              <a:rPr lang="fr-FR" dirty="0">
                <a:solidFill>
                  <a:srgbClr val="0070C0"/>
                </a:solidFill>
              </a:rPr>
              <a:t>exceptionnels</a:t>
            </a:r>
            <a:r>
              <a:rPr lang="fr-FR" dirty="0"/>
              <a:t> 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Transmission d’une </a:t>
            </a:r>
            <a:r>
              <a:rPr lang="fr-FR" dirty="0" smtClean="0">
                <a:solidFill>
                  <a:srgbClr val="0070C0"/>
                </a:solidFill>
              </a:rPr>
              <a:t>fiche « exploitant » </a:t>
            </a:r>
            <a:r>
              <a:rPr lang="fr-FR" dirty="0" smtClean="0"/>
              <a:t>à chaque site : pour complément et validation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Déroulement de la mission</a:t>
            </a:r>
          </a:p>
        </p:txBody>
      </p:sp>
      <p:sp>
        <p:nvSpPr>
          <p:cNvPr id="4" name="ZoneTexte 3"/>
          <p:cNvSpPr txBox="1"/>
          <p:nvPr/>
        </p:nvSpPr>
        <p:spPr>
          <a:xfrm rot="19568533">
            <a:off x="8278527" y="2908664"/>
            <a:ext cx="81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A faire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19568533">
            <a:off x="8278527" y="4946602"/>
            <a:ext cx="81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A faire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109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Rapport global de </a:t>
            </a:r>
            <a:r>
              <a:rPr lang="fr-FR" dirty="0" smtClean="0">
                <a:solidFill>
                  <a:srgbClr val="0070C0"/>
                </a:solidFill>
              </a:rPr>
              <a:t>présentation</a:t>
            </a:r>
            <a:r>
              <a:rPr lang="fr-FR" dirty="0" smtClean="0"/>
              <a:t> de l’inventaire :</a:t>
            </a:r>
          </a:p>
          <a:p>
            <a:pPr lvl="1"/>
            <a:r>
              <a:rPr lang="fr-FR" dirty="0" smtClean="0"/>
              <a:t>Vision d’ensemble</a:t>
            </a:r>
          </a:p>
          <a:p>
            <a:pPr lvl="1"/>
            <a:r>
              <a:rPr lang="fr-FR" dirty="0" smtClean="0"/>
              <a:t>Fiche « exploitant » individuelle </a:t>
            </a:r>
          </a:p>
          <a:p>
            <a:pPr lvl="1"/>
            <a:r>
              <a:rPr lang="fr-FR" dirty="0" smtClean="0"/>
              <a:t>Identification des substances particulièrement </a:t>
            </a:r>
            <a:r>
              <a:rPr lang="fr-FR" dirty="0" err="1" smtClean="0"/>
              <a:t>impactantes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Déroulement de la mission</a:t>
            </a:r>
          </a:p>
        </p:txBody>
      </p:sp>
      <p:sp>
        <p:nvSpPr>
          <p:cNvPr id="4" name="ZoneTexte 3"/>
          <p:cNvSpPr txBox="1"/>
          <p:nvPr/>
        </p:nvSpPr>
        <p:spPr>
          <a:xfrm rot="19568533">
            <a:off x="8298359" y="1698173"/>
            <a:ext cx="81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A faire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795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Réalisation d’un fichier Excel avec :</a:t>
            </a:r>
          </a:p>
          <a:p>
            <a:pPr lvl="1"/>
            <a:r>
              <a:rPr lang="fr-FR" dirty="0" smtClean="0"/>
              <a:t>Un onglet pour la </a:t>
            </a:r>
            <a:r>
              <a:rPr lang="fr-FR" dirty="0" smtClean="0">
                <a:solidFill>
                  <a:srgbClr val="0070C0"/>
                </a:solidFill>
              </a:rPr>
              <a:t>méthodologie</a:t>
            </a:r>
            <a:r>
              <a:rPr lang="fr-FR" dirty="0" smtClean="0"/>
              <a:t> d’utilisation de la base de données destinée à S3PI</a:t>
            </a:r>
          </a:p>
          <a:p>
            <a:pPr lvl="1"/>
            <a:r>
              <a:rPr lang="fr-FR" dirty="0" smtClean="0"/>
              <a:t>Un onglet pour la </a:t>
            </a:r>
            <a:r>
              <a:rPr lang="fr-FR" dirty="0" smtClean="0">
                <a:solidFill>
                  <a:srgbClr val="0070C0"/>
                </a:solidFill>
              </a:rPr>
              <a:t>fiche « exploitant »</a:t>
            </a:r>
            <a:r>
              <a:rPr lang="fr-FR" dirty="0" smtClean="0"/>
              <a:t> pour chaque entreprise / station d’épuration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 d’étape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0294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3849</TotalTime>
  <Words>449</Words>
  <Application>Microsoft Office PowerPoint</Application>
  <PresentationFormat>Présentation à l'écran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1/ Contexte  2/ Déroulement de la mission  3/ Point d’étape</vt:lpstr>
      <vt:lpstr>Contexte</vt:lpstr>
      <vt:lpstr>Contexte</vt:lpstr>
      <vt:lpstr>Déroulement de la mission</vt:lpstr>
      <vt:lpstr>Déroulement de la mission</vt:lpstr>
      <vt:lpstr>Déroulement de la mission</vt:lpstr>
      <vt:lpstr>Déroulement de la mission</vt:lpstr>
      <vt:lpstr>Point d’étape</vt:lpstr>
      <vt:lpstr>Point d’étape</vt:lpstr>
      <vt:lpstr>Point d’étape</vt:lpstr>
      <vt:lpstr>Point d’étape</vt:lpstr>
      <vt:lpstr>Point d’étape</vt:lpstr>
      <vt:lpstr>Point d’étape</vt:lpstr>
      <vt:lpstr>Hélène DEDIEU Chef de projet Conseil Industrie 06 61 86 85 63 h.dedieu@groupeginger.com 4 boulevard JJ Bosc – 33130 BEGLES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POUX</dc:creator>
  <cp:lastModifiedBy>Michel LESBATS</cp:lastModifiedBy>
  <cp:revision>164</cp:revision>
  <cp:lastPrinted>2016-12-08T09:07:22Z</cp:lastPrinted>
  <dcterms:created xsi:type="dcterms:W3CDTF">2020-12-07T11:18:03Z</dcterms:created>
  <dcterms:modified xsi:type="dcterms:W3CDTF">2020-12-07T11:21:13Z</dcterms:modified>
</cp:coreProperties>
</file>