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1" r:id="rId1"/>
  </p:sldMasterIdLst>
  <p:notesMasterIdLst>
    <p:notesMasterId r:id="rId23"/>
  </p:notesMasterIdLst>
  <p:handoutMasterIdLst>
    <p:handoutMasterId r:id="rId24"/>
  </p:handoutMasterIdLst>
  <p:sldIdLst>
    <p:sldId id="257" r:id="rId2"/>
    <p:sldId id="276" r:id="rId3"/>
    <p:sldId id="261" r:id="rId4"/>
    <p:sldId id="274" r:id="rId5"/>
    <p:sldId id="275" r:id="rId6"/>
    <p:sldId id="273" r:id="rId7"/>
    <p:sldId id="277" r:id="rId8"/>
    <p:sldId id="278" r:id="rId9"/>
    <p:sldId id="263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2" r:id="rId18"/>
    <p:sldId id="279" r:id="rId19"/>
    <p:sldId id="290" r:id="rId20"/>
    <p:sldId id="291" r:id="rId21"/>
    <p:sldId id="271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41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A2209-430E-4395-B65A-99BE8105C9EB}" type="datetimeFigureOut">
              <a:rPr lang="fr-FR" smtClean="0"/>
              <a:t>04/07/2017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BGP280/3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CC5DB-F18C-4FA4-BA57-E2ADD39564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4342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DFAE0-E564-40A1-ACB2-50A4973DF7BC}" type="datetimeFigureOut">
              <a:rPr lang="fr-FR" smtClean="0"/>
              <a:t>04/07/2017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BGP280/3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8E4B0-3372-4E16-AE82-7618C9787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8689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760" y="56696"/>
            <a:ext cx="4380496" cy="441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rgbClr val="19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143508" y="5805265"/>
            <a:ext cx="8856984" cy="52082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Sous-titre du document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8800" y="6548569"/>
            <a:ext cx="802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INGENIERIE</a:t>
            </a:r>
            <a:r>
              <a:rPr lang="fr-FR" sz="1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L’ENVIRONNEMENT ET DE LA MAÎTRISE DE L’ÉNERGIE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7" y="304465"/>
            <a:ext cx="2692873" cy="74336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rgbClr val="19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pic>
        <p:nvPicPr>
          <p:cNvPr id="1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7" y="304465"/>
            <a:ext cx="2692873" cy="74336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139969" y="6519786"/>
            <a:ext cx="557695" cy="305782"/>
          </a:xfrm>
        </p:spPr>
        <p:txBody>
          <a:bodyPr/>
          <a:lstStyle/>
          <a:p>
            <a:fld id="{28F4B7A9-72BE-4252-8D4D-AFCDEF0FF05E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Titre 18"/>
          <p:cNvSpPr>
            <a:spLocks noGrp="1"/>
          </p:cNvSpPr>
          <p:nvPr>
            <p:ph type="title" hasCustomPrompt="1"/>
          </p:nvPr>
        </p:nvSpPr>
        <p:spPr>
          <a:xfrm>
            <a:off x="143509" y="4382728"/>
            <a:ext cx="8856983" cy="1350528"/>
          </a:xfrm>
          <a:prstGeom prst="rect">
            <a:avLst/>
          </a:prstGeom>
        </p:spPr>
        <p:txBody>
          <a:bodyPr anchor="ctr"/>
          <a:lstStyle>
            <a:lvl1pPr>
              <a:defRPr lang="fr-FR" sz="3800" b="1" kern="1200" dirty="0">
                <a:solidFill>
                  <a:srgbClr val="0070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 smtClean="0"/>
              <a:t>Titre du document</a:t>
            </a:r>
            <a:endParaRPr lang="fr-FR" dirty="0"/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1475656" y="6548569"/>
            <a:ext cx="6624736" cy="3094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427261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2 contenus sans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rgbClr val="19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0942" y="655093"/>
            <a:ext cx="4476466" cy="57044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rgbClr val="1961AC"/>
                </a:solidFill>
              </a:defRPr>
            </a:lvl2pPr>
            <a:lvl3pPr>
              <a:defRPr sz="2000">
                <a:solidFill>
                  <a:srgbClr val="95C11F"/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rgbClr val="1961AC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07180"/>
            <a:ext cx="1678675" cy="463394"/>
          </a:xfrm>
          <a:prstGeom prst="rect">
            <a:avLst/>
          </a:prstGeom>
        </p:spPr>
      </p:pic>
      <p:sp>
        <p:nvSpPr>
          <p:cNvPr id="7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4628865" y="655093"/>
            <a:ext cx="4476466" cy="57044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rgbClr val="1961AC"/>
                </a:solidFill>
              </a:defRPr>
            </a:lvl2pPr>
            <a:lvl3pPr>
              <a:defRPr sz="2000">
                <a:solidFill>
                  <a:srgbClr val="95C11F"/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rgbClr val="1961AC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7504" y="6529205"/>
            <a:ext cx="413679" cy="30578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F4B7A9-72BE-4252-8D4D-AFCDEF0FF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94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2 contenus avec 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rgbClr val="19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40942" y="1555845"/>
            <a:ext cx="4476466" cy="487192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rgbClr val="1961AC"/>
                </a:solidFill>
              </a:defRPr>
            </a:lvl2pPr>
            <a:lvl3pPr>
              <a:defRPr sz="2000">
                <a:solidFill>
                  <a:srgbClr val="95C11F"/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rgbClr val="1961AC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07180"/>
            <a:ext cx="1678675" cy="463394"/>
          </a:xfrm>
          <a:prstGeom prst="rect">
            <a:avLst/>
          </a:prstGeom>
        </p:spPr>
      </p:pic>
      <p:sp>
        <p:nvSpPr>
          <p:cNvPr id="7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4628865" y="1555845"/>
            <a:ext cx="4476466" cy="487192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rgbClr val="1961AC"/>
                </a:solidFill>
              </a:defRPr>
            </a:lvl2pPr>
            <a:lvl3pPr>
              <a:defRPr sz="2000">
                <a:solidFill>
                  <a:srgbClr val="95C11F"/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rgbClr val="1961AC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41275" y="805217"/>
            <a:ext cx="4476750" cy="72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4628865" y="807586"/>
            <a:ext cx="4476750" cy="72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529205"/>
            <a:ext cx="413679" cy="305782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8F4B7A9-72BE-4252-8D4D-AFCDEF0FF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876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rgbClr val="19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07180"/>
            <a:ext cx="1678675" cy="463394"/>
          </a:xfrm>
          <a:prstGeom prst="rect">
            <a:avLst/>
          </a:prstGeom>
        </p:spPr>
      </p:pic>
      <p:sp>
        <p:nvSpPr>
          <p:cNvPr id="3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0" y="833174"/>
            <a:ext cx="9144000" cy="5458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0" y="5977720"/>
            <a:ext cx="9144000" cy="3411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529205"/>
            <a:ext cx="413679" cy="305782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8F4B7A9-72BE-4252-8D4D-AFCDEF0FF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666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e présentation pap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47360"/>
            <a:ext cx="8272895" cy="83851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>
              <a:defRPr sz="2800" baseline="0">
                <a:solidFill>
                  <a:srgbClr val="95C11F"/>
                </a:solidFill>
              </a:defRPr>
            </a:lvl1pPr>
          </a:lstStyle>
          <a:p>
            <a:r>
              <a:rPr lang="fr-FR" dirty="0" smtClean="0"/>
              <a:t>Un titre sur une ligne </a:t>
            </a:r>
            <a:br>
              <a:rPr lang="fr-FR" dirty="0" smtClean="0"/>
            </a:br>
            <a:r>
              <a:rPr lang="fr-FR" dirty="0" smtClean="0"/>
              <a:t>ou deux lignes en Arial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rgbClr val="19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808480" y="2032000"/>
            <a:ext cx="5760720" cy="17780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 baseline="0">
                <a:solidFill>
                  <a:srgbClr val="0070C0"/>
                </a:solidFill>
                <a:latin typeface="Arial"/>
                <a:cs typeface="Arial"/>
              </a:defRPr>
            </a:lvl1pPr>
            <a:lvl2pPr>
              <a:defRPr sz="10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0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808480" y="4439920"/>
            <a:ext cx="5760720" cy="1778000"/>
          </a:xfrm>
          <a:prstGeom prst="rect">
            <a:avLst/>
          </a:prstGeom>
        </p:spPr>
        <p:txBody>
          <a:bodyPr vert="horz"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 baseline="0">
                <a:solidFill>
                  <a:srgbClr val="0070C0"/>
                </a:solidFill>
                <a:latin typeface="Arial"/>
                <a:cs typeface="Arial"/>
              </a:defRPr>
            </a:lvl1pPr>
            <a:lvl2pPr>
              <a:defRPr sz="10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0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808480" y="4114799"/>
            <a:ext cx="5201920" cy="3352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spc="3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UN PETIT TITRE EN CAPITALES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07180"/>
            <a:ext cx="1678675" cy="46339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529205"/>
            <a:ext cx="413679" cy="305782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8F4B7A9-72BE-4252-8D4D-AFCDEF0FF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268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87600"/>
            <a:ext cx="8229600" cy="24384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defRPr sz="1600" b="0" i="0" baseline="0">
                <a:solidFill>
                  <a:srgbClr val="1961AC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PRÉNOM NOM</a:t>
            </a:r>
            <a:br>
              <a:rPr lang="fr-FR" dirty="0" smtClean="0"/>
            </a:br>
            <a:r>
              <a:rPr lang="fr-FR" dirty="0" smtClean="0"/>
              <a:t>ADRESSE</a:t>
            </a:r>
            <a:br>
              <a:rPr lang="fr-FR" dirty="0" smtClean="0"/>
            </a:br>
            <a:r>
              <a:rPr lang="fr-FR" dirty="0" smtClean="0"/>
              <a:t>ADRESSE </a:t>
            </a:r>
            <a:br>
              <a:rPr lang="fr-FR" dirty="0" smtClean="0"/>
            </a:br>
            <a:r>
              <a:rPr lang="fr-FR" dirty="0" smtClean="0"/>
              <a:t>TÉL. MAIL.</a:t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rgbClr val="95C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58" y="5449441"/>
            <a:ext cx="2999484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767840"/>
            <a:ext cx="827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spc="3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VOTRE CONTACT CHEZ BURGEAP</a:t>
            </a:r>
            <a:endParaRPr lang="en-US" b="1" i="0" spc="3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326640" y="2218452"/>
            <a:ext cx="451377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529205"/>
            <a:ext cx="413679" cy="305782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8F4B7A9-72BE-4252-8D4D-AFCDEF0FF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37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Page de 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961A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-10161" y="0"/>
            <a:ext cx="9177521" cy="6847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0" y="0"/>
            <a:ext cx="2915920" cy="6858000"/>
          </a:xfrm>
          <a:prstGeom prst="rect">
            <a:avLst/>
          </a:prstGeom>
          <a:solidFill>
            <a:srgbClr val="1961A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06" y="6126919"/>
            <a:ext cx="187678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6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636547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rgbClr val="19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529205"/>
            <a:ext cx="413679" cy="305782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8F4B7A9-72BE-4252-8D4D-AFCDEF0FF05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2133149" cy="588850"/>
          </a:xfrm>
          <a:prstGeom prst="rect">
            <a:avLst/>
          </a:prstGeom>
        </p:spPr>
      </p:pic>
      <p:sp>
        <p:nvSpPr>
          <p:cNvPr id="20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725144"/>
            <a:ext cx="5445517" cy="559082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b="0" i="0" dirty="0" err="1" smtClean="0">
                <a:latin typeface="Arial"/>
                <a:cs typeface="Arial"/>
              </a:rPr>
              <a:t>Texte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d’introduction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sur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trois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ou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quatre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lignes</a:t>
            </a:r>
            <a:endParaRPr lang="en-US" b="0" i="0" dirty="0">
              <a:latin typeface="Arial"/>
              <a:cs typeface="Arial"/>
            </a:endParaRP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2624924" y="1041325"/>
            <a:ext cx="6312473" cy="426086"/>
          </a:xfrm>
          <a:prstGeom prst="rect">
            <a:avLst/>
          </a:prstGeom>
          <a:noFill/>
          <a:ln>
            <a:noFill/>
          </a:ln>
        </p:spPr>
        <p:txBody>
          <a:bodyPr vert="horz" anchor="ctr"/>
          <a:lstStyle>
            <a:lvl1pPr marL="0" indent="0" algn="r">
              <a:buNone/>
              <a:defRPr sz="9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z="1200" spc="300" dirty="0" smtClean="0">
                <a:solidFill>
                  <a:schemeClr val="tx1"/>
                </a:solidFill>
                <a:latin typeface="Arial"/>
                <a:cs typeface="Arial"/>
              </a:rPr>
              <a:t>SUR TITRE</a:t>
            </a:r>
            <a:endParaRPr lang="en-US" sz="1200" spc="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627784" y="1556792"/>
            <a:ext cx="6338213" cy="3024336"/>
          </a:xfrm>
          <a:prstGeom prst="rect">
            <a:avLst/>
          </a:prstGeom>
        </p:spPr>
        <p:txBody>
          <a:bodyPr vert="horz"/>
          <a:lstStyle>
            <a:lvl1pPr algn="r">
              <a:defRPr b="1">
                <a:solidFill>
                  <a:srgbClr val="1961AC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Un titre</a:t>
            </a:r>
            <a:br>
              <a:rPr lang="fr-FR" dirty="0" smtClean="0"/>
            </a:br>
            <a:r>
              <a:rPr lang="fr-FR" dirty="0" smtClean="0"/>
              <a:t>d’ouverture de chapitre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9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age de titre indust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20" y="1"/>
            <a:ext cx="4125079" cy="414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rgbClr val="19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1804" y="1988841"/>
            <a:ext cx="5790356" cy="3024336"/>
          </a:xfrm>
          <a:prstGeom prst="rect">
            <a:avLst/>
          </a:prstGeom>
        </p:spPr>
        <p:txBody>
          <a:bodyPr vert="horz"/>
          <a:lstStyle>
            <a:lvl1pPr algn="l">
              <a:defRPr b="1">
                <a:solidFill>
                  <a:srgbClr val="1961AC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Un titre</a:t>
            </a:r>
            <a:br>
              <a:rPr lang="fr-FR" dirty="0" smtClean="0"/>
            </a:br>
            <a:r>
              <a:rPr lang="fr-FR" dirty="0" smtClean="0"/>
              <a:t>d’ouverture de chapitre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7504" y="6529205"/>
            <a:ext cx="413679" cy="30578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F4B7A9-72BE-4252-8D4D-AFCDEF0FF05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4" y="341040"/>
            <a:ext cx="2133149" cy="588850"/>
          </a:xfrm>
          <a:prstGeom prst="rect">
            <a:avLst/>
          </a:prstGeom>
        </p:spPr>
      </p:pic>
      <p:sp>
        <p:nvSpPr>
          <p:cNvPr id="1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234504" y="5090755"/>
            <a:ext cx="5777656" cy="12185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b="0" i="0" dirty="0" err="1" smtClean="0">
                <a:latin typeface="Arial"/>
                <a:cs typeface="Arial"/>
              </a:rPr>
              <a:t>Texte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d’introduction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sur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trois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ou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quatre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lignes</a:t>
            </a:r>
            <a:endParaRPr lang="en-US" b="0" i="0" dirty="0">
              <a:latin typeface="Arial"/>
              <a:cs typeface="Arial"/>
            </a:endParaRP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5756" y="1556792"/>
            <a:ext cx="4366244" cy="31496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 i="0" spc="300">
                <a:latin typeface="Arial"/>
                <a:cs typeface="Arial"/>
              </a:defRPr>
            </a:lvl1pPr>
            <a:lvl2pPr marL="457200" indent="0" algn="l">
              <a:buNone/>
              <a:defRPr sz="1200" b="0" i="0">
                <a:latin typeface="Arial"/>
                <a:cs typeface="Arial"/>
              </a:defRPr>
            </a:lvl2pPr>
            <a:lvl3pPr marL="914400" indent="0" algn="l">
              <a:buNone/>
              <a:defRPr sz="1200" b="0" i="0">
                <a:latin typeface="Arial"/>
                <a:cs typeface="Arial"/>
              </a:defRPr>
            </a:lvl3pPr>
            <a:lvl4pPr marL="1371600" indent="0" algn="l">
              <a:buNone/>
              <a:defRPr sz="1200" b="0" i="0">
                <a:latin typeface="Arial"/>
                <a:cs typeface="Arial"/>
              </a:defRPr>
            </a:lvl4pPr>
            <a:lvl5pPr marL="1828800" indent="0" algn="l">
              <a:buNone/>
              <a:defRPr sz="1200" b="0" i="0">
                <a:latin typeface="Arial"/>
                <a:cs typeface="Arial"/>
              </a:defRPr>
            </a:lvl5pPr>
          </a:lstStyle>
          <a:p>
            <a:pPr lvl="0"/>
            <a:r>
              <a:rPr lang="fr-FR" dirty="0" smtClean="0"/>
              <a:t>SUR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52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de titre hu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" y="2008"/>
            <a:ext cx="4493626" cy="44716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rgbClr val="19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131840" y="2286000"/>
            <a:ext cx="5841723" cy="2655168"/>
          </a:xfrm>
          <a:prstGeom prst="rect">
            <a:avLst/>
          </a:prstGeom>
        </p:spPr>
        <p:txBody>
          <a:bodyPr vert="horz"/>
          <a:lstStyle>
            <a:lvl1pPr algn="r">
              <a:defRPr b="1">
                <a:solidFill>
                  <a:srgbClr val="1961AC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Un titre</a:t>
            </a:r>
            <a:br>
              <a:rPr lang="fr-FR" dirty="0" smtClean="0"/>
            </a:br>
            <a:r>
              <a:rPr lang="fr-FR" dirty="0" smtClean="0"/>
              <a:t>d’ouverture de chapitre</a:t>
            </a:r>
            <a:endParaRPr lang="en-US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131840" y="5046723"/>
            <a:ext cx="5841723" cy="121856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b="0" i="0" dirty="0" err="1" smtClean="0">
                <a:latin typeface="Arial"/>
                <a:cs typeface="Arial"/>
              </a:rPr>
              <a:t>Texte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d’introduction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sur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trois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ou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quatre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lignes</a:t>
            </a:r>
            <a:endParaRPr lang="en-US" b="0" i="0" dirty="0">
              <a:latin typeface="Arial"/>
              <a:cs typeface="Arial"/>
            </a:endParaRP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628800"/>
            <a:ext cx="4121270" cy="42608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 algn="r">
              <a:buNone/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sz="1200" spc="300" dirty="0" smtClean="0">
                <a:solidFill>
                  <a:schemeClr val="tx1"/>
                </a:solidFill>
                <a:latin typeface="Arial"/>
                <a:cs typeface="Arial"/>
              </a:rPr>
              <a:t>SUR TITRE</a:t>
            </a:r>
            <a:endParaRPr lang="en-US" sz="1200" spc="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14" y="147382"/>
            <a:ext cx="2133149" cy="5888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529205"/>
            <a:ext cx="413679" cy="305782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8F4B7A9-72BE-4252-8D4D-AFCDEF0FF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4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page de titre in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rgbClr val="19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2" y="-2992"/>
            <a:ext cx="4760076" cy="651913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784227"/>
            <a:ext cx="6264695" cy="2352797"/>
          </a:xfrm>
          <a:prstGeom prst="rect">
            <a:avLst/>
          </a:prstGeom>
        </p:spPr>
        <p:txBody>
          <a:bodyPr vert="horz"/>
          <a:lstStyle>
            <a:lvl1pPr algn="l">
              <a:defRPr b="1">
                <a:solidFill>
                  <a:srgbClr val="1961AC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Un titre</a:t>
            </a:r>
            <a:br>
              <a:rPr lang="fr-FR" dirty="0" smtClean="0"/>
            </a:br>
            <a:r>
              <a:rPr lang="fr-FR" dirty="0" smtClean="0"/>
              <a:t>d’ouverture de chapitre</a:t>
            </a:r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4221088"/>
            <a:ext cx="5391947" cy="12185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b="0" i="0" dirty="0" err="1" smtClean="0">
                <a:latin typeface="Arial"/>
                <a:cs typeface="Arial"/>
              </a:rPr>
              <a:t>Texte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d’introduction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sur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trois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ou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quatre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lignes</a:t>
            </a:r>
            <a:endParaRPr lang="en-US" b="0" i="0" dirty="0">
              <a:latin typeface="Arial"/>
              <a:cs typeface="Arial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275750" y="1196752"/>
            <a:ext cx="6312473" cy="426086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marL="0" indent="0">
              <a:buNone/>
              <a:defRPr sz="9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z="1200" spc="300" dirty="0" smtClean="0">
                <a:solidFill>
                  <a:schemeClr val="tx1"/>
                </a:solidFill>
                <a:latin typeface="Arial"/>
                <a:cs typeface="Arial"/>
              </a:rPr>
              <a:t>SUR TITRE</a:t>
            </a:r>
            <a:endParaRPr lang="en-US" sz="1200" spc="3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529205"/>
            <a:ext cx="413679" cy="305782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8F4B7A9-72BE-4252-8D4D-AFCDEF0FF05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133149" cy="58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2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Page de section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3" y="2245216"/>
            <a:ext cx="4697922" cy="2407920"/>
          </a:xfrm>
          <a:prstGeom prst="rect">
            <a:avLst/>
          </a:prstGeom>
        </p:spPr>
        <p:txBody>
          <a:bodyPr vert="horz"/>
          <a:lstStyle>
            <a:lvl1pPr algn="l">
              <a:defRPr lang="en-US" sz="4400" b="1" kern="1200" dirty="0">
                <a:solidFill>
                  <a:srgbClr val="1961A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 smtClean="0"/>
              <a:t>Un titre</a:t>
            </a:r>
            <a:br>
              <a:rPr lang="fr-FR" dirty="0" smtClean="0"/>
            </a:br>
            <a:r>
              <a:rPr lang="fr-FR" dirty="0" smtClean="0"/>
              <a:t>d’ouverture de chapitre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4663240"/>
            <a:ext cx="4680520" cy="121856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r>
              <a:rPr lang="en-US" b="0" i="0" dirty="0" err="1" smtClean="0">
                <a:latin typeface="Arial"/>
                <a:cs typeface="Arial"/>
              </a:rPr>
              <a:t>Texte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d’introduction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sur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trois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ou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quatre</a:t>
            </a:r>
            <a:r>
              <a:rPr lang="en-US" b="0" i="0" baseline="0" dirty="0" smtClean="0">
                <a:latin typeface="Arial"/>
                <a:cs typeface="Arial"/>
              </a:rPr>
              <a:t> </a:t>
            </a:r>
            <a:r>
              <a:rPr lang="en-US" b="0" i="0" baseline="0" dirty="0" err="1" smtClean="0">
                <a:latin typeface="Arial"/>
                <a:cs typeface="Arial"/>
              </a:rPr>
              <a:t>lignes</a:t>
            </a:r>
            <a:endParaRPr lang="en-US" b="0" i="0" dirty="0">
              <a:latin typeface="Arial"/>
              <a:cs typeface="Arial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331" y="317454"/>
            <a:ext cx="4084669" cy="556435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529205"/>
            <a:ext cx="413679" cy="305782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8F4B7A9-72BE-4252-8D4D-AFCDEF0FF05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133149" cy="58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4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Vide avec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rgbClr val="19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19"/>
            <a:ext cx="9144000" cy="6448281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04" y="6529205"/>
            <a:ext cx="413679" cy="305782"/>
          </a:xfrm>
          <a:prstGeom prst="rect">
            <a:avLst/>
          </a:prstGeom>
        </p:spPr>
        <p:txBody>
          <a:bodyPr/>
          <a:lstStyle>
            <a:lvl1pPr algn="l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8F4B7A9-72BE-4252-8D4D-AFCDEF0FF0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0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ontenu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32"/>
            <a:ext cx="894056" cy="843129"/>
          </a:xfrm>
          <a:prstGeom prst="rect">
            <a:avLst/>
          </a:prstGeom>
        </p:spPr>
      </p:pic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2092386" y="48875"/>
            <a:ext cx="7051613" cy="787837"/>
          </a:xfrm>
          <a:prstGeom prst="rect">
            <a:avLst/>
          </a:prstGeom>
        </p:spPr>
        <p:txBody>
          <a:bodyPr/>
          <a:lstStyle>
            <a:lvl1pPr algn="r">
              <a:defRPr lang="fr-FR" sz="3000" b="1" i="0" kern="1200" dirty="0">
                <a:solidFill>
                  <a:srgbClr val="1961AC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fr-FR" dirty="0" smtClean="0"/>
              <a:t>Cliquez pour ajouter du texte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0" y="908721"/>
            <a:ext cx="9144000" cy="560741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rgbClr val="1961AC"/>
                </a:solidFill>
              </a:defRPr>
            </a:lvl2pPr>
            <a:lvl3pPr>
              <a:defRPr sz="2000">
                <a:solidFill>
                  <a:srgbClr val="95C11F"/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rgbClr val="1961AC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texte 11"/>
          <p:cNvSpPr txBox="1">
            <a:spLocks/>
          </p:cNvSpPr>
          <p:nvPr/>
        </p:nvSpPr>
        <p:spPr>
          <a:xfrm>
            <a:off x="1883391" y="107950"/>
            <a:ext cx="7165359" cy="915988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3000" b="1" i="0" kern="1200">
                <a:solidFill>
                  <a:srgbClr val="1961A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944" y="5936221"/>
            <a:ext cx="894056" cy="92177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2008" y="6347501"/>
            <a:ext cx="432048" cy="244647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1961AC"/>
                </a:solidFill>
                <a:latin typeface="Arial"/>
                <a:cs typeface="Arial"/>
              </a:defRPr>
            </a:lvl1pPr>
          </a:lstStyle>
          <a:p>
            <a:fld id="{28F4B7A9-72BE-4252-8D4D-AFCDEF0FF05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1"/>
          <p:cNvSpPr txBox="1">
            <a:spLocks/>
          </p:cNvSpPr>
          <p:nvPr userDrawn="1"/>
        </p:nvSpPr>
        <p:spPr>
          <a:xfrm>
            <a:off x="1883391" y="107950"/>
            <a:ext cx="7165359" cy="915988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3000" b="1" i="0" kern="1200">
                <a:solidFill>
                  <a:srgbClr val="1961A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9944" y="5936221"/>
            <a:ext cx="894056" cy="9217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30" y="6041818"/>
            <a:ext cx="435321" cy="7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3356"/>
            <a:ext cx="1055522" cy="2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87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ntenu 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1"/>
          <p:cNvSpPr txBox="1">
            <a:spLocks/>
          </p:cNvSpPr>
          <p:nvPr/>
        </p:nvSpPr>
        <p:spPr>
          <a:xfrm>
            <a:off x="1883391" y="107950"/>
            <a:ext cx="7165359" cy="915988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3000" b="1" i="0" kern="1200">
                <a:solidFill>
                  <a:srgbClr val="1961A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944" y="5936221"/>
            <a:ext cx="894056" cy="92177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2008" y="6347501"/>
            <a:ext cx="432048" cy="244647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rgbClr val="1961AC"/>
                </a:solidFill>
                <a:latin typeface="Arial"/>
                <a:cs typeface="Arial"/>
              </a:defRPr>
            </a:lvl1pPr>
          </a:lstStyle>
          <a:p>
            <a:fld id="{28F4B7A9-72BE-4252-8D4D-AFCDEF0FF05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959"/>
          <a:stretch/>
        </p:blipFill>
        <p:spPr>
          <a:xfrm>
            <a:off x="0" y="4632"/>
            <a:ext cx="769257" cy="843129"/>
          </a:xfrm>
          <a:prstGeom prst="rect">
            <a:avLst/>
          </a:prstGeom>
        </p:spPr>
      </p:pic>
      <p:sp>
        <p:nvSpPr>
          <p:cNvPr id="11" name="Espace réservé du texte 11"/>
          <p:cNvSpPr txBox="1">
            <a:spLocks/>
          </p:cNvSpPr>
          <p:nvPr userDrawn="1"/>
        </p:nvSpPr>
        <p:spPr>
          <a:xfrm>
            <a:off x="1883391" y="107950"/>
            <a:ext cx="7165359" cy="915988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3000" b="1" i="0" kern="1200">
                <a:solidFill>
                  <a:srgbClr val="1961A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9944" y="5936221"/>
            <a:ext cx="894056" cy="9217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30" y="6041818"/>
            <a:ext cx="435321" cy="7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323356"/>
            <a:ext cx="1055522" cy="29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0" y="260649"/>
            <a:ext cx="9144000" cy="606270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rgbClr val="1961AC"/>
                </a:solidFill>
              </a:defRPr>
            </a:lvl2pPr>
            <a:lvl3pPr>
              <a:defRPr sz="2000">
                <a:solidFill>
                  <a:srgbClr val="95C11F"/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rgbClr val="1961AC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86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 txBox="1">
            <a:spLocks/>
          </p:cNvSpPr>
          <p:nvPr userDrawn="1"/>
        </p:nvSpPr>
        <p:spPr>
          <a:xfrm>
            <a:off x="95534" y="1173707"/>
            <a:ext cx="8953216" cy="518581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1" i="0" kern="1200"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1961AC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95C11F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1961AC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rgbClr val="19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305672" y="6578435"/>
            <a:ext cx="2133600" cy="308430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D54E34F-FF0A-4C28-840C-AADA5D369C53}" type="datetime1">
              <a:rPr lang="fr-FR" smtClean="0"/>
              <a:t>04/07/2017</a:t>
            </a:fld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414" y="6552218"/>
            <a:ext cx="1889681" cy="305782"/>
          </a:xfrm>
          <a:prstGeom prst="rect">
            <a:avLst/>
          </a:prstGeom>
        </p:spPr>
        <p:txBody>
          <a:bodyPr/>
          <a:lstStyle>
            <a:lvl1pPr algn="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8F4B7A9-72BE-4252-8D4D-AFCDEF0FF05E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07180"/>
            <a:ext cx="1678675" cy="463394"/>
          </a:xfrm>
          <a:prstGeom prst="rect">
            <a:avLst/>
          </a:prstGeom>
        </p:spPr>
      </p:pic>
      <p:sp>
        <p:nvSpPr>
          <p:cNvPr id="7" name="Espace réservé du texte 11"/>
          <p:cNvSpPr txBox="1">
            <a:spLocks/>
          </p:cNvSpPr>
          <p:nvPr/>
        </p:nvSpPr>
        <p:spPr>
          <a:xfrm>
            <a:off x="1943145" y="-27384"/>
            <a:ext cx="7165359" cy="915988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3000" b="1" i="0" kern="1200">
                <a:solidFill>
                  <a:srgbClr val="1961A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Modifiez les styles du texte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16138"/>
            <a:ext cx="9144000" cy="341862"/>
          </a:xfrm>
          <a:prstGeom prst="rect">
            <a:avLst/>
          </a:prstGeom>
          <a:solidFill>
            <a:srgbClr val="196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/>
              <a:cs typeface="Arial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07180"/>
            <a:ext cx="1678675" cy="463394"/>
          </a:xfrm>
          <a:prstGeom prst="rect">
            <a:avLst/>
          </a:prstGeom>
        </p:spPr>
      </p:pic>
      <p:sp>
        <p:nvSpPr>
          <p:cNvPr id="11" name="Espace réservé du texte 11"/>
          <p:cNvSpPr txBox="1">
            <a:spLocks/>
          </p:cNvSpPr>
          <p:nvPr userDrawn="1"/>
        </p:nvSpPr>
        <p:spPr>
          <a:xfrm>
            <a:off x="1943145" y="-27384"/>
            <a:ext cx="7165359" cy="915988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3000" b="1" i="0" kern="1200">
                <a:solidFill>
                  <a:srgbClr val="1961A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970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50" r:id="rId8"/>
    <p:sldLayoutId id="2147483757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4725144"/>
            <a:ext cx="9144000" cy="1350528"/>
          </a:xfrm>
        </p:spPr>
        <p:txBody>
          <a:bodyPr/>
          <a:lstStyle/>
          <a:p>
            <a:r>
              <a:rPr lang="fr-FR" dirty="0"/>
              <a:t>Actualisation des émissions</a:t>
            </a:r>
            <a:br>
              <a:rPr lang="fr-FR" dirty="0"/>
            </a:br>
            <a:r>
              <a:rPr lang="fr-FR" dirty="0"/>
              <a:t>atmosphériques pour la mise à</a:t>
            </a:r>
            <a:br>
              <a:rPr lang="fr-FR" dirty="0"/>
            </a:br>
            <a:r>
              <a:rPr lang="fr-FR" dirty="0"/>
              <a:t>jour de l'ERS de la presqu'île</a:t>
            </a:r>
            <a:br>
              <a:rPr lang="fr-FR" dirty="0"/>
            </a:br>
            <a:r>
              <a:rPr lang="fr-FR" dirty="0"/>
              <a:t>d'Ambès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107504" y="6548569"/>
            <a:ext cx="8856984" cy="309431"/>
          </a:xfrm>
        </p:spPr>
        <p:txBody>
          <a:bodyPr/>
          <a:lstStyle/>
          <a:p>
            <a:r>
              <a:rPr lang="fr-FR" dirty="0" smtClean="0"/>
              <a:t>Christelle LE DEVEHAT – 06  32 83 17 09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92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à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80000"/>
            </a:pPr>
            <a:r>
              <a:rPr lang="fr-FR" dirty="0" smtClean="0"/>
              <a:t>Année de référence : 2015 </a:t>
            </a:r>
          </a:p>
          <a:p>
            <a:pPr>
              <a:lnSpc>
                <a:spcPct val="90000"/>
              </a:lnSpc>
              <a:buSzPct val="80000"/>
            </a:pPr>
            <a:r>
              <a:rPr lang="fr-FR" dirty="0" smtClean="0"/>
              <a:t>La </a:t>
            </a:r>
            <a:r>
              <a:rPr lang="fr-FR" dirty="0"/>
              <a:t>mise à jour de la base de données existante (pour les flux à l’émission) a été menée pour :</a:t>
            </a:r>
          </a:p>
          <a:p>
            <a:pPr lvl="1">
              <a:lnSpc>
                <a:spcPct val="90000"/>
              </a:lnSpc>
              <a:buSzPct val="80000"/>
            </a:pPr>
            <a:r>
              <a:rPr lang="fr-FR" dirty="0" smtClean="0"/>
              <a:t>Les </a:t>
            </a:r>
            <a:r>
              <a:rPr lang="fr-FR" dirty="0"/>
              <a:t>substances émises au niveau des sites </a:t>
            </a:r>
            <a:r>
              <a:rPr lang="fr-FR" dirty="0" smtClean="0"/>
              <a:t>existants ;</a:t>
            </a:r>
          </a:p>
          <a:p>
            <a:pPr lvl="1">
              <a:lnSpc>
                <a:spcPct val="90000"/>
              </a:lnSpc>
              <a:buSzPct val="80000"/>
            </a:pPr>
            <a:endParaRPr lang="fr-FR" dirty="0"/>
          </a:p>
          <a:p>
            <a:pPr lvl="2">
              <a:lnSpc>
                <a:spcPct val="90000"/>
              </a:lnSpc>
              <a:buSzPct val="80000"/>
            </a:pPr>
            <a:r>
              <a:rPr lang="fr-FR" dirty="0" smtClean="0"/>
              <a:t>sur </a:t>
            </a:r>
            <a:r>
              <a:rPr lang="fr-FR" dirty="0"/>
              <a:t>lesquels des modifications importantes de process ont eu lieu depuis 2006 ou 2009 </a:t>
            </a:r>
            <a:r>
              <a:rPr lang="fr-FR" dirty="0" smtClean="0"/>
              <a:t>;</a:t>
            </a:r>
          </a:p>
          <a:p>
            <a:pPr lvl="2">
              <a:lnSpc>
                <a:spcPct val="90000"/>
              </a:lnSpc>
              <a:buSzPct val="80000"/>
            </a:pPr>
            <a:endParaRPr lang="fr-FR" dirty="0"/>
          </a:p>
          <a:p>
            <a:pPr lvl="2">
              <a:lnSpc>
                <a:spcPct val="90000"/>
              </a:lnSpc>
              <a:buSzPct val="80000"/>
            </a:pPr>
            <a:r>
              <a:rPr lang="fr-FR" dirty="0" smtClean="0"/>
              <a:t>pour </a:t>
            </a:r>
            <a:r>
              <a:rPr lang="fr-FR" dirty="0"/>
              <a:t>lesquelles des améliorations de connaissances en termes d’émissions sont </a:t>
            </a:r>
            <a:r>
              <a:rPr lang="fr-FR" dirty="0" smtClean="0"/>
              <a:t>intervenues  depuis </a:t>
            </a:r>
            <a:r>
              <a:rPr lang="fr-FR" dirty="0"/>
              <a:t>l’étude </a:t>
            </a:r>
            <a:r>
              <a:rPr lang="fr-FR" dirty="0" smtClean="0"/>
              <a:t>initiale,</a:t>
            </a:r>
          </a:p>
          <a:p>
            <a:pPr lvl="2">
              <a:lnSpc>
                <a:spcPct val="90000"/>
              </a:lnSpc>
              <a:buSzPct val="80000"/>
            </a:pPr>
            <a:endParaRPr lang="fr-FR" dirty="0"/>
          </a:p>
          <a:p>
            <a:pPr lvl="1">
              <a:lnSpc>
                <a:spcPct val="90000"/>
              </a:lnSpc>
              <a:buSzPct val="80000"/>
            </a:pPr>
            <a:r>
              <a:rPr lang="fr-FR" dirty="0"/>
              <a:t>Les substances identifiées sur les nouveaux sites installés.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6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à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80000"/>
            </a:pPr>
            <a:r>
              <a:rPr lang="fr-FR" dirty="0" smtClean="0"/>
              <a:t>Pour </a:t>
            </a:r>
            <a:r>
              <a:rPr lang="fr-FR" dirty="0"/>
              <a:t>les sites existants, nous nous sommes basés sur :</a:t>
            </a:r>
          </a:p>
          <a:p>
            <a:pPr lvl="1">
              <a:lnSpc>
                <a:spcPct val="90000"/>
              </a:lnSpc>
              <a:buSzPct val="80000"/>
            </a:pPr>
            <a:r>
              <a:rPr lang="fr-FR" dirty="0" smtClean="0"/>
              <a:t>L’évolution </a:t>
            </a:r>
            <a:r>
              <a:rPr lang="fr-FR" dirty="0"/>
              <a:t>des connaissances de la DREAL sur les émissions des sites</a:t>
            </a:r>
            <a:r>
              <a:rPr lang="fr-FR" dirty="0" smtClean="0"/>
              <a:t>,</a:t>
            </a:r>
          </a:p>
          <a:p>
            <a:pPr lvl="1">
              <a:lnSpc>
                <a:spcPct val="90000"/>
              </a:lnSpc>
              <a:buSzPct val="80000"/>
            </a:pPr>
            <a:endParaRPr lang="fr-FR" dirty="0"/>
          </a:p>
          <a:p>
            <a:pPr lvl="1">
              <a:lnSpc>
                <a:spcPct val="90000"/>
              </a:lnSpc>
              <a:buSzPct val="80000"/>
            </a:pPr>
            <a:r>
              <a:rPr lang="fr-FR" dirty="0"/>
              <a:t>Les </a:t>
            </a:r>
            <a:r>
              <a:rPr lang="fr-FR" dirty="0"/>
              <a:t>déclarations GEREP des sites lorsqu’elles étaient disponibles,</a:t>
            </a:r>
          </a:p>
          <a:p>
            <a:pPr lvl="1">
              <a:lnSpc>
                <a:spcPct val="90000"/>
              </a:lnSpc>
              <a:buSzPct val="80000"/>
            </a:pPr>
            <a:endParaRPr lang="fr-FR" dirty="0"/>
          </a:p>
          <a:p>
            <a:pPr lvl="1">
              <a:lnSpc>
                <a:spcPct val="90000"/>
              </a:lnSpc>
              <a:buSzPct val="80000"/>
            </a:pPr>
            <a:r>
              <a:rPr lang="fr-FR" dirty="0"/>
              <a:t>Les </a:t>
            </a:r>
            <a:r>
              <a:rPr lang="fr-FR" dirty="0"/>
              <a:t>éléments fournis par les industriels eux-mêmes par l’intermédiaire d’une base de </a:t>
            </a:r>
            <a:r>
              <a:rPr lang="fr-FR" dirty="0" err="1"/>
              <a:t>données,excel</a:t>
            </a:r>
            <a:r>
              <a:rPr lang="fr-FR" dirty="0"/>
              <a:t>, à l’instar de ce qui avait déjà été réalisé dans le cadre de l’étude initiale</a:t>
            </a:r>
            <a:r>
              <a:rPr lang="fr-FR" dirty="0"/>
              <a:t>.  </a:t>
            </a:r>
          </a:p>
          <a:p>
            <a:pPr lvl="2">
              <a:lnSpc>
                <a:spcPct val="90000"/>
              </a:lnSpc>
              <a:buSzPct val="80000"/>
            </a:pPr>
            <a:endParaRPr lang="fr-FR" dirty="0"/>
          </a:p>
          <a:p>
            <a:pPr lvl="2">
              <a:lnSpc>
                <a:spcPct val="90000"/>
              </a:lnSpc>
              <a:buSzPct val="80000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9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Sites retenus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2"/>
          <a:stretch/>
        </p:blipFill>
        <p:spPr bwMode="auto">
          <a:xfrm>
            <a:off x="179511" y="22784"/>
            <a:ext cx="6746855" cy="683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7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Cette actualisation rend compte pour les composés émis à un flux supérieur à 1 t/ an en 2015 une : </a:t>
            </a:r>
          </a:p>
          <a:p>
            <a:pPr lvl="1"/>
            <a:r>
              <a:rPr lang="fr-FR" dirty="0"/>
              <a:t>Apparition : </a:t>
            </a:r>
            <a:r>
              <a:rPr lang="fr-FR" dirty="0" smtClean="0"/>
              <a:t>en lien avec amélioration des connaissances </a:t>
            </a:r>
          </a:p>
          <a:p>
            <a:pPr lvl="2"/>
            <a:r>
              <a:rPr lang="fr-FR" dirty="0" smtClean="0"/>
              <a:t>de </a:t>
            </a:r>
            <a:r>
              <a:rPr lang="fr-FR" dirty="0"/>
              <a:t>l’ammoniac (NH</a:t>
            </a:r>
            <a:r>
              <a:rPr lang="fr-FR" baseline="-25000" dirty="0"/>
              <a:t>3</a:t>
            </a:r>
            <a:r>
              <a:rPr lang="fr-FR" dirty="0"/>
              <a:t>) ;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669625"/>
              </p:ext>
            </p:extLst>
          </p:nvPr>
        </p:nvGraphicFramePr>
        <p:xfrm>
          <a:off x="539553" y="3367880"/>
          <a:ext cx="8280919" cy="1302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152"/>
                <a:gridCol w="1132888"/>
                <a:gridCol w="1132888"/>
                <a:gridCol w="1134725"/>
                <a:gridCol w="3190266"/>
              </a:tblGrid>
              <a:tr h="68938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Composé</a:t>
                      </a:r>
                      <a:endParaRPr lang="fr-FR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Flux 2009 (kg/ an)</a:t>
                      </a:r>
                      <a:endParaRPr lang="fr-FR" sz="16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Flux 2015 (kg/ an)</a:t>
                      </a:r>
                      <a:endParaRPr lang="fr-FR" sz="16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Evolution </a:t>
                      </a:r>
                      <a:endParaRPr lang="fr-FR" sz="16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Facteurs</a:t>
                      </a:r>
                      <a:endParaRPr lang="fr-FR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127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/>
                          </a:solidFill>
                          <a:effectLst/>
                        </a:rPr>
                        <a:t>Ammoniac - NH</a:t>
                      </a:r>
                      <a:r>
                        <a:rPr lang="fr-FR" sz="1600" b="1" baseline="-25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fr-FR" sz="16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</a:rPr>
                        <a:t> -</a:t>
                      </a:r>
                      <a:endParaRPr lang="fr-FR" sz="1600" b="1" dirty="0">
                        <a:solidFill>
                          <a:schemeClr val="tx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</a:rPr>
                        <a:t>80 863</a:t>
                      </a:r>
                      <a:endParaRPr lang="fr-FR" sz="1600" b="1" dirty="0">
                        <a:solidFill>
                          <a:schemeClr val="tx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</a:rPr>
                        <a:t>Apparition</a:t>
                      </a:r>
                      <a:endParaRPr lang="fr-FR" sz="1600" b="1" dirty="0">
                        <a:solidFill>
                          <a:schemeClr val="tx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2"/>
                          </a:solidFill>
                          <a:effectLst/>
                        </a:rPr>
                        <a:t>Evolution du plan de surveillance de YARA </a:t>
                      </a:r>
                      <a:endParaRPr lang="fr-FR" sz="1600" b="1" dirty="0">
                        <a:solidFill>
                          <a:schemeClr val="tx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77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fr-FR" dirty="0" smtClean="0"/>
              <a:t>Hausse</a:t>
            </a:r>
            <a:r>
              <a:rPr lang="fr-FR" dirty="0"/>
              <a:t> : </a:t>
            </a:r>
            <a:endParaRPr lang="fr-FR" dirty="0" smtClean="0"/>
          </a:p>
          <a:p>
            <a:pPr lvl="2"/>
            <a:r>
              <a:rPr lang="fr-FR" dirty="0" smtClean="0"/>
              <a:t>du </a:t>
            </a:r>
            <a:r>
              <a:rPr lang="fr-FR" dirty="0"/>
              <a:t>Cyclohexane / </a:t>
            </a:r>
            <a:r>
              <a:rPr lang="fr-FR" dirty="0" err="1"/>
              <a:t>Méthylcylohexane</a:t>
            </a:r>
            <a:r>
              <a:rPr lang="fr-FR" dirty="0"/>
              <a:t>, des particules PM 10 et PM 2,5, de l’acide chlorhydrique ;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357794"/>
              </p:ext>
            </p:extLst>
          </p:nvPr>
        </p:nvGraphicFramePr>
        <p:xfrm>
          <a:off x="467544" y="2276873"/>
          <a:ext cx="8064897" cy="3903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6062"/>
                <a:gridCol w="1103335"/>
                <a:gridCol w="1103335"/>
                <a:gridCol w="1105123"/>
                <a:gridCol w="3107042"/>
              </a:tblGrid>
              <a:tr h="5805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Composé</a:t>
                      </a:r>
                      <a:endParaRPr lang="fr-FR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Flux 2009 (kg/ an)</a:t>
                      </a:r>
                      <a:endParaRPr lang="fr-FR" sz="16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Flux 2015 (kg/ an)</a:t>
                      </a:r>
                      <a:endParaRPr lang="fr-FR" sz="16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Evolution </a:t>
                      </a:r>
                      <a:endParaRPr lang="fr-FR" sz="16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Facteurs</a:t>
                      </a:r>
                      <a:endParaRPr lang="fr-FR" sz="16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7403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Cyclohexane / </a:t>
                      </a:r>
                      <a:r>
                        <a:rPr lang="fr-FR" sz="1600" b="1" dirty="0" err="1" smtClean="0">
                          <a:effectLst/>
                        </a:rPr>
                        <a:t>méthylcyclo</a:t>
                      </a:r>
                      <a:endParaRPr lang="fr-FR" sz="1600" b="1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</a:rPr>
                        <a:t>hexane</a:t>
                      </a:r>
                      <a:endParaRPr lang="fr-FR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359 324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accent1"/>
                          </a:solidFill>
                          <a:effectLst/>
                        </a:rPr>
                        <a:t>844 492</a:t>
                      </a:r>
                      <a:endParaRPr lang="fr-FR" sz="16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accent1"/>
                          </a:solidFill>
                          <a:effectLst/>
                        </a:rPr>
                        <a:t>Hausse</a:t>
                      </a:r>
                      <a:endParaRPr lang="fr-FR" sz="16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accent1"/>
                          </a:solidFill>
                          <a:effectLst/>
                        </a:rPr>
                        <a:t>Lié à l'activité de Michelin</a:t>
                      </a:r>
                      <a:endParaRPr lang="fr-FR" sz="16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77403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PM 10</a:t>
                      </a:r>
                      <a:endParaRPr lang="fr-FR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12 344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16 519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Hausse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Hausse des émissions essentiellement en lien avec le trafic maritime 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1610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Acide chlorhydrique - HCL</a:t>
                      </a:r>
                      <a:endParaRPr lang="fr-FR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3 823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5 126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Hausse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Hausse en lien avec l'activité de Rive Droite Environnement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(rejet conforme à  la réglementation applicable)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805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PM 2,5</a:t>
                      </a:r>
                      <a:endParaRPr lang="fr-FR" sz="16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1 722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2 442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Hausse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Hausse des émissions en lien avec le trafic maritime 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fr-FR" dirty="0" smtClean="0"/>
              <a:t>Baisse</a:t>
            </a:r>
            <a:r>
              <a:rPr lang="fr-FR" dirty="0"/>
              <a:t> : </a:t>
            </a:r>
            <a:endParaRPr lang="fr-FR" dirty="0" smtClean="0"/>
          </a:p>
          <a:p>
            <a:pPr lvl="2"/>
            <a:r>
              <a:rPr lang="fr-FR" dirty="0" smtClean="0"/>
              <a:t>du </a:t>
            </a:r>
            <a:r>
              <a:rPr lang="fr-FR" dirty="0"/>
              <a:t>Dioxyde d’azote (NO</a:t>
            </a:r>
            <a:r>
              <a:rPr lang="fr-FR" baseline="-25000" dirty="0"/>
              <a:t>2</a:t>
            </a:r>
            <a:r>
              <a:rPr lang="fr-FR" dirty="0"/>
              <a:t>), </a:t>
            </a:r>
            <a:r>
              <a:rPr lang="fr-FR" b="1" dirty="0"/>
              <a:t>du Dioxyde de soufre (SO</a:t>
            </a:r>
            <a:r>
              <a:rPr lang="fr-FR" b="1" baseline="-25000" dirty="0"/>
              <a:t>2</a:t>
            </a:r>
            <a:r>
              <a:rPr lang="fr-FR" b="1" dirty="0"/>
              <a:t>), </a:t>
            </a:r>
            <a:r>
              <a:rPr lang="fr-FR" dirty="0"/>
              <a:t>des poussières totales, du Styrène et </a:t>
            </a:r>
            <a:r>
              <a:rPr lang="fr-FR" b="1" dirty="0"/>
              <a:t>du benzène</a:t>
            </a:r>
            <a:r>
              <a:rPr lang="fr-FR" dirty="0"/>
              <a:t>, des hydrocarbures aliphatiques C5 à C8, du Monoxyde de carbone, </a:t>
            </a:r>
            <a:r>
              <a:rPr lang="fr-FR" b="1" dirty="0"/>
              <a:t>du 1,3 butadiène</a:t>
            </a:r>
            <a:r>
              <a:rPr lang="fr-FR" dirty="0"/>
              <a:t> et du Méthanol.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15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90323"/>
              </p:ext>
            </p:extLst>
          </p:nvPr>
        </p:nvGraphicFramePr>
        <p:xfrm>
          <a:off x="34369" y="2679242"/>
          <a:ext cx="9109631" cy="417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9294"/>
                <a:gridCol w="1162438"/>
                <a:gridCol w="1320997"/>
                <a:gridCol w="1249292"/>
                <a:gridCol w="3517610"/>
              </a:tblGrid>
              <a:tr h="3429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Composé</a:t>
                      </a:r>
                      <a:endParaRPr lang="fr-F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Flux 2009 (kg/ an)</a:t>
                      </a:r>
                      <a:endParaRPr lang="fr-F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Flux 2015 (kg/ an)</a:t>
                      </a:r>
                      <a:endParaRPr lang="fr-F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Evolution </a:t>
                      </a:r>
                      <a:endParaRPr lang="fr-F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Facteurs</a:t>
                      </a:r>
                      <a:endParaRPr lang="fr-F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05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Dioxyde d'azote - NO</a:t>
                      </a:r>
                      <a:r>
                        <a:rPr lang="fr-FR" sz="1200" baseline="-25000" dirty="0">
                          <a:effectLst/>
                        </a:rPr>
                        <a:t>2</a:t>
                      </a:r>
                      <a:endParaRPr lang="fr-F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1 141 812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752 180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Baisse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Baisses des émissions de nombreuses activités dont MICHELIN et Rive droite Environnement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Dioxyde de soufre - SO</a:t>
                      </a:r>
                      <a:r>
                        <a:rPr lang="fr-FR" sz="1200" baseline="-25000" dirty="0">
                          <a:effectLst/>
                        </a:rPr>
                        <a:t>2</a:t>
                      </a:r>
                      <a:endParaRPr lang="fr-F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2 650 680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391 752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Baisse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En lien avec l'activité de </a:t>
                      </a:r>
                      <a:r>
                        <a:rPr lang="fr-FR" sz="1200" b="1" dirty="0" err="1">
                          <a:solidFill>
                            <a:schemeClr val="accent1"/>
                          </a:solidFill>
                          <a:effectLst/>
                        </a:rPr>
                        <a:t>Cofrablack</a:t>
                      </a: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 (site en cours de cessation d'activité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05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Poussières totales</a:t>
                      </a:r>
                      <a:endParaRPr lang="fr-F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126 479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89 552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Baisse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Baisses des émissions de nombreuses activités dont MICHELIN et YARA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Styrène</a:t>
                      </a:r>
                      <a:endParaRPr lang="fr-F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135 400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83 049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Baisse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Essentiellement dû à la baisse des émissions associées à MICHELIN 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Hydrocarbures aliphatiques C5 à C8</a:t>
                      </a:r>
                      <a:endParaRPr lang="fr-F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72 884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28337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Baisse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Essentiellement lié à l'activité d’EPG Ambes et DPA SPBA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05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Monoxyde carbone - CO</a:t>
                      </a:r>
                      <a:endParaRPr lang="fr-F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3 015 200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10 250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Baisse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En lien avec l'activité de DPA Bayon et de Cofrablack (site en cours de cessation d'activité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1,3-Butadiène</a:t>
                      </a:r>
                      <a:endParaRPr lang="fr-F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10 203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7 279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Baisse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Lié à l'activité de Michelin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Méthanol</a:t>
                      </a:r>
                      <a:endParaRPr lang="fr-FR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2 749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1 404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Baisse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Essentiellement dû à la baisse des émissions associées à FORESA 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5105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Benzène</a:t>
                      </a:r>
                      <a:endParaRPr lang="fr-FR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3631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accent1"/>
                          </a:solidFill>
                          <a:effectLst/>
                        </a:rPr>
                        <a:t>748,5</a:t>
                      </a:r>
                      <a:endParaRPr lang="fr-FR" sz="1200" b="1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Baisse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/>
                          </a:solidFill>
                          <a:effectLst/>
                        </a:rPr>
                        <a:t>Baisse des émissions associées aux incinérateurs centre SIAP et Rive Droite Environnement</a:t>
                      </a:r>
                      <a:endParaRPr lang="fr-FR" sz="12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8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fr-FR" b="1" dirty="0" smtClean="0"/>
              <a:t>Les </a:t>
            </a:r>
            <a:r>
              <a:rPr lang="fr-FR" b="1" dirty="0"/>
              <a:t>HAP </a:t>
            </a:r>
            <a:r>
              <a:rPr lang="fr-FR" dirty="0"/>
              <a:t>présentent également une baisse notable, passant de 4,27 à 0,08 kg/an. 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Disparition</a:t>
            </a:r>
            <a:r>
              <a:rPr lang="fr-FR" dirty="0"/>
              <a:t> :</a:t>
            </a:r>
          </a:p>
          <a:p>
            <a:pPr lvl="2"/>
            <a:r>
              <a:rPr lang="fr-FR" dirty="0"/>
              <a:t>de l’Acétylène</a:t>
            </a:r>
            <a:r>
              <a:rPr lang="fr-FR" dirty="0" smtClean="0"/>
              <a:t>.</a:t>
            </a:r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16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757392"/>
              </p:ext>
            </p:extLst>
          </p:nvPr>
        </p:nvGraphicFramePr>
        <p:xfrm>
          <a:off x="179512" y="3520281"/>
          <a:ext cx="8568952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8940"/>
                <a:gridCol w="1093444"/>
                <a:gridCol w="1242594"/>
                <a:gridCol w="1315622"/>
                <a:gridCol w="3168352"/>
              </a:tblGrid>
              <a:tr h="3429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Composé</a:t>
                      </a:r>
                      <a:endParaRPr lang="fr-F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Flux 2009 (kg/ an)</a:t>
                      </a:r>
                      <a:endParaRPr lang="fr-FR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Flux 2015 (kg/ an)</a:t>
                      </a:r>
                      <a:endParaRPr lang="fr-FR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Evolution </a:t>
                      </a:r>
                      <a:endParaRPr lang="fr-FR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Facteurs</a:t>
                      </a:r>
                      <a:endParaRPr lang="fr-FR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Acétylène</a:t>
                      </a:r>
                      <a:endParaRPr lang="fr-FR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accent1"/>
                          </a:solidFill>
                          <a:effectLst/>
                        </a:rPr>
                        <a:t>5 460</a:t>
                      </a:r>
                      <a:endParaRPr lang="fr-FR" sz="18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accent1"/>
                          </a:solidFill>
                          <a:effectLst/>
                        </a:rPr>
                        <a:t>- </a:t>
                      </a:r>
                      <a:endParaRPr lang="fr-FR" sz="18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accent1"/>
                          </a:solidFill>
                          <a:effectLst/>
                        </a:rPr>
                        <a:t>Disparition</a:t>
                      </a:r>
                      <a:endParaRPr lang="fr-FR" sz="18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accent1"/>
                          </a:solidFill>
                          <a:effectLst/>
                        </a:rPr>
                        <a:t>En lien avec l'activité de </a:t>
                      </a:r>
                      <a:r>
                        <a:rPr lang="fr-FR" sz="1800" b="1" dirty="0" err="1">
                          <a:solidFill>
                            <a:schemeClr val="accent1"/>
                          </a:solidFill>
                          <a:effectLst/>
                        </a:rPr>
                        <a:t>Cofrablack</a:t>
                      </a:r>
                      <a:r>
                        <a:rPr lang="fr-FR" sz="1800" b="1" dirty="0">
                          <a:solidFill>
                            <a:schemeClr val="accent1"/>
                          </a:solidFill>
                          <a:effectLst/>
                        </a:rPr>
                        <a:t> (site en cours de cessation d'activité</a:t>
                      </a:r>
                      <a:endParaRPr lang="fr-FR" sz="18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0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0" y="2060847"/>
            <a:ext cx="9144000" cy="3312369"/>
          </a:xfrm>
        </p:spPr>
        <p:txBody>
          <a:bodyPr/>
          <a:lstStyle/>
          <a:p>
            <a:r>
              <a:rPr lang="fr-FR" dirty="0"/>
              <a:t>Il est observé une baisse des émissions industrielles pour </a:t>
            </a:r>
            <a:r>
              <a:rPr lang="fr-FR" dirty="0" smtClean="0"/>
              <a:t>les 4 substances </a:t>
            </a:r>
            <a:r>
              <a:rPr lang="fr-FR" dirty="0"/>
              <a:t>d’intérêt </a:t>
            </a:r>
            <a:r>
              <a:rPr lang="fr-FR" dirty="0" smtClean="0"/>
              <a:t>sanitaire,</a:t>
            </a:r>
          </a:p>
          <a:p>
            <a:r>
              <a:rPr lang="fr-FR" dirty="0" smtClean="0"/>
              <a:t>Indépendamment </a:t>
            </a:r>
            <a:r>
              <a:rPr lang="fr-FR" dirty="0"/>
              <a:t>de l’évolution des connaissances toxicologiques, cette baisse pourrait confirmer les conclusions de la précédente étude.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7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en perspective / données du cadastre des émissions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90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Cadastre des émissions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19</a:t>
            </a:fld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5778079"/>
              </p:ext>
            </p:extLst>
          </p:nvPr>
        </p:nvGraphicFramePr>
        <p:xfrm>
          <a:off x="0" y="563170"/>
          <a:ext cx="9144000" cy="637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7735"/>
                <a:gridCol w="5826265"/>
              </a:tblGrid>
              <a:tr h="19113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fr-FR" sz="1600" u="sng" dirty="0" smtClean="0">
                          <a:effectLst/>
                        </a:rPr>
                        <a:t>Paramètres</a:t>
                      </a:r>
                      <a:endParaRPr lang="fr-FR" sz="1600" b="1" dirty="0">
                        <a:solidFill>
                          <a:srgbClr val="0071B9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fr-FR" sz="1600" u="sng" dirty="0">
                          <a:effectLst/>
                        </a:rPr>
                        <a:t>Commentaires</a:t>
                      </a:r>
                      <a:endParaRPr lang="fr-FR" sz="1600" b="1" dirty="0">
                        <a:solidFill>
                          <a:srgbClr val="0071B9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165735"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u="none" dirty="0">
                          <a:effectLst/>
                        </a:rPr>
                        <a:t>Dioxyde de soufre (SO</a:t>
                      </a:r>
                      <a:r>
                        <a:rPr lang="fr-FR" sz="1600" u="none" baseline="-25000" dirty="0">
                          <a:effectLst/>
                        </a:rPr>
                        <a:t>2</a:t>
                      </a:r>
                      <a:r>
                        <a:rPr lang="fr-FR" sz="1600" u="none" dirty="0">
                          <a:effectLst/>
                        </a:rPr>
                        <a:t>)</a:t>
                      </a:r>
                      <a:endParaRPr lang="fr-FR" sz="1600" b="1" u="none" dirty="0">
                        <a:solidFill>
                          <a:srgbClr val="0071B9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Emission tous secteurs confondus : 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3 670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kg / km²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2603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Emission secteurs industries / énergie :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77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% de contribution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sur la métropole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2197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Secteurs majoritairement contributeurs :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504190" indent="-14414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44145" algn="l"/>
                          <a:tab pos="449580" algn="l"/>
                        </a:tabLs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Transport :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16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%,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975"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u="none" dirty="0">
                          <a:effectLst/>
                        </a:rPr>
                        <a:t>Oxydes d’azote (NOx)</a:t>
                      </a:r>
                      <a:endParaRPr lang="fr-FR" sz="1600" b="1" u="none" dirty="0">
                        <a:solidFill>
                          <a:srgbClr val="0071B9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Emission tous secteurs confondus : 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14 752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kg / km²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2241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Emission secteurs industries / énergie :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14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% de contribution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sur la métropole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2876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Secteurs majoritairement contributeurs :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504190" indent="-14414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44145" algn="l"/>
                          <a:tab pos="504190" algn="l"/>
                        </a:tabLs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Tertiaire / résidentiel :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56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%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,</a:t>
                      </a:r>
                    </a:p>
                    <a:p>
                      <a:pPr marL="504190" indent="-144145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144145" algn="l"/>
                          <a:tab pos="449580" algn="l"/>
                        </a:tabLs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Transport :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35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%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u="none" dirty="0">
                          <a:effectLst/>
                        </a:rPr>
                        <a:t>Ammoniac (NH</a:t>
                      </a:r>
                      <a:r>
                        <a:rPr lang="fr-FR" sz="1600" u="none" baseline="-25000" dirty="0">
                          <a:effectLst/>
                        </a:rPr>
                        <a:t>3</a:t>
                      </a:r>
                      <a:r>
                        <a:rPr lang="fr-FR" sz="1600" u="none" dirty="0">
                          <a:effectLst/>
                        </a:rPr>
                        <a:t>)</a:t>
                      </a:r>
                      <a:endParaRPr lang="fr-FR" sz="1600" b="1" u="none" dirty="0">
                        <a:solidFill>
                          <a:srgbClr val="0071B9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Emission tous secteurs confondus : 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528 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kg / km²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2800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Emission secteurs industries / énergie :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32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% de contribution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sur la métropole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196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Secteurs majoritairement contributeurs :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504190" indent="-144145" algn="ctr">
                        <a:spcBef>
                          <a:spcPts val="500"/>
                        </a:spcBef>
                        <a:spcAft>
                          <a:spcPts val="400"/>
                        </a:spcAft>
                        <a:tabLst>
                          <a:tab pos="144145" algn="l"/>
                          <a:tab pos="449580" algn="l"/>
                        </a:tabLs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Agriculture :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50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%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,</a:t>
                      </a:r>
                    </a:p>
                    <a:p>
                      <a:pPr marL="504190" indent="-144145" algn="ctr">
                        <a:spcBef>
                          <a:spcPts val="500"/>
                        </a:spcBef>
                        <a:spcAft>
                          <a:spcPts val="400"/>
                        </a:spcAft>
                        <a:tabLst>
                          <a:tab pos="144145" algn="l"/>
                          <a:tab pos="449580" algn="l"/>
                        </a:tabLst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Transport : 18 %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1140"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u="none" dirty="0">
                          <a:effectLst/>
                        </a:rPr>
                        <a:t>Composés organiques volatils non méthaniques (COVNM)</a:t>
                      </a:r>
                      <a:endParaRPr lang="fr-FR" sz="1600" b="1" u="none" dirty="0">
                        <a:solidFill>
                          <a:srgbClr val="0071B9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Emission tous secteurs confondus : 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9 660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kg / km²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Emission secteurs industries / énergie :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41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% de contribution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sur la métropole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1968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Secteurs majoritairement contributeurs :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144145" indent="-144145" algn="ctr">
                        <a:spcBef>
                          <a:spcPts val="600"/>
                        </a:spcBef>
                        <a:spcAft>
                          <a:spcPts val="500"/>
                        </a:spcAft>
                        <a:tabLst>
                          <a:tab pos="144145" algn="l"/>
                          <a:tab pos="449580" algn="l"/>
                        </a:tabLs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Résidentiel / Tertiaire :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48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%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00"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u="none" dirty="0">
                          <a:effectLst/>
                        </a:rPr>
                        <a:t>Benzène</a:t>
                      </a:r>
                      <a:endParaRPr lang="fr-FR" sz="1600" b="1" u="none" dirty="0">
                        <a:solidFill>
                          <a:srgbClr val="0071B9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Emission tous secteurs confondus : 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291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kg / km²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3346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Emission secteurs industries / énergie :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% de contribution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sur la métropole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609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Secteurs majoritairement contributeurs :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Résidentiel / Tertiaire : </a:t>
                      </a:r>
                      <a:r>
                        <a:rPr lang="fr-FR" sz="1100" b="1" dirty="0">
                          <a:solidFill>
                            <a:schemeClr val="accent1"/>
                          </a:solidFill>
                          <a:effectLst/>
                        </a:rPr>
                        <a:t>85</a:t>
                      </a:r>
                      <a:r>
                        <a:rPr lang="fr-FR" sz="1100" b="1" u="sng" dirty="0">
                          <a:solidFill>
                            <a:schemeClr val="accent1"/>
                          </a:solidFill>
                          <a:effectLst/>
                        </a:rPr>
                        <a:t> %</a:t>
                      </a:r>
                      <a:endParaRPr lang="fr-FR" sz="11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7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et objectifs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5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Cadastre des émissions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20</a:t>
            </a:fld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53832767"/>
              </p:ext>
            </p:extLst>
          </p:nvPr>
        </p:nvGraphicFramePr>
        <p:xfrm>
          <a:off x="35497" y="620688"/>
          <a:ext cx="9108504" cy="5898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6383"/>
                <a:gridCol w="5652121"/>
              </a:tblGrid>
              <a:tr h="3209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fr-FR" sz="1600" u="sng" dirty="0" smtClean="0">
                          <a:effectLst/>
                        </a:rPr>
                        <a:t>Paramètres</a:t>
                      </a:r>
                      <a:endParaRPr lang="fr-FR" sz="1600" b="1" dirty="0">
                        <a:solidFill>
                          <a:srgbClr val="0071B9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500"/>
                        </a:spcAft>
                      </a:pPr>
                      <a:r>
                        <a:rPr lang="fr-FR" sz="1600" u="sng" dirty="0">
                          <a:effectLst/>
                        </a:rPr>
                        <a:t>Commentaires</a:t>
                      </a:r>
                      <a:endParaRPr lang="fr-FR" sz="1600" b="1" dirty="0">
                        <a:solidFill>
                          <a:srgbClr val="0071B9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210820"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u="sng" dirty="0">
                          <a:effectLst/>
                        </a:rPr>
                        <a:t>Poussières totales</a:t>
                      </a:r>
                      <a:endParaRPr lang="fr-FR" sz="1600" b="1" dirty="0">
                        <a:solidFill>
                          <a:srgbClr val="0071B9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Emission tous secteurs confondus : 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3 765</a:t>
                      </a: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 kg / km²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2794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Emission secteurs industries / énergie :  </a:t>
                      </a: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30</a:t>
                      </a: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 % de contribution sur</a:t>
                      </a: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 la métropole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17589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Secteurs majoritairement contributeurs :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Transport</a:t>
                      </a: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 : </a:t>
                      </a: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44</a:t>
                      </a: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 %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Résidentiel / Tertiaire</a:t>
                      </a: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 : </a:t>
                      </a: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21</a:t>
                      </a: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 %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238760"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u="sng" dirty="0">
                          <a:effectLst/>
                        </a:rPr>
                        <a:t>PM 10</a:t>
                      </a:r>
                      <a:endParaRPr lang="fr-FR" sz="1600" b="1" dirty="0">
                        <a:solidFill>
                          <a:srgbClr val="0071B9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Emission tous secteurs confondus : 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2 124</a:t>
                      </a: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 kg / km²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4032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Emission secteurs industries / énergie :  </a:t>
                      </a: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 % de contribution </a:t>
                      </a: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sur la métropole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3086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Secteurs majoritairement contributeurs :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Transport : 51 %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Résidentiel / Tertiaire : </a:t>
                      </a: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35</a:t>
                      </a: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%</a:t>
                      </a: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,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81280">
                <a:tc row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u="sng" dirty="0">
                          <a:effectLst/>
                        </a:rPr>
                        <a:t>PM 2.5</a:t>
                      </a:r>
                      <a:endParaRPr lang="fr-FR" sz="1600" b="1" dirty="0">
                        <a:solidFill>
                          <a:srgbClr val="0071B9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Emission tous secteurs confondus : 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1 596</a:t>
                      </a: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 kg / km²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26860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Emission secteurs industries / énergie :  </a:t>
                      </a: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/>
                      </a:r>
                      <a:b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</a:b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7 </a:t>
                      </a: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% de contribution </a:t>
                      </a: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sur la métropole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  <a:tr h="17526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Secteurs majoritairement contributeurs :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Transport : </a:t>
                      </a: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48</a:t>
                      </a: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 %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Résidentiel / Tertiaire : </a:t>
                      </a:r>
                      <a:r>
                        <a:rPr lang="fr-FR" sz="1600" b="1" dirty="0">
                          <a:solidFill>
                            <a:schemeClr val="accent1"/>
                          </a:solidFill>
                          <a:effectLst/>
                        </a:rPr>
                        <a:t>45</a:t>
                      </a:r>
                      <a:r>
                        <a:rPr lang="fr-FR" sz="1600" b="1" u="sng" dirty="0">
                          <a:solidFill>
                            <a:schemeClr val="accent1"/>
                          </a:solidFill>
                          <a:effectLst/>
                        </a:rPr>
                        <a:t> %,</a:t>
                      </a:r>
                      <a:endParaRPr lang="fr-FR" sz="1600" b="1" dirty="0">
                        <a:solidFill>
                          <a:schemeClr val="accent1"/>
                        </a:solidFill>
                        <a:effectLst/>
                        <a:latin typeface="Tahoma"/>
                        <a:ea typeface="Times New Roman"/>
                        <a:cs typeface="Time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2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0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général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3"/>
            <a:endParaRPr lang="fr-FR" dirty="0"/>
          </a:p>
          <a:p>
            <a:r>
              <a:rPr lang="fr-FR" altLang="fr-FR" dirty="0"/>
              <a:t>Constats</a:t>
            </a:r>
          </a:p>
          <a:p>
            <a:pPr lvl="1">
              <a:lnSpc>
                <a:spcPct val="90000"/>
              </a:lnSpc>
              <a:buSzPct val="80000"/>
            </a:pPr>
            <a:r>
              <a:rPr lang="fr-FR" altLang="fr-FR" dirty="0" smtClean="0"/>
              <a:t>concentration </a:t>
            </a:r>
            <a:r>
              <a:rPr lang="fr-FR" altLang="fr-FR" dirty="0"/>
              <a:t>d’industries sur la zone </a:t>
            </a:r>
          </a:p>
          <a:p>
            <a:pPr lvl="1">
              <a:lnSpc>
                <a:spcPct val="90000"/>
              </a:lnSpc>
              <a:buSzPct val="80000"/>
            </a:pPr>
            <a:r>
              <a:rPr lang="fr-FR" altLang="fr-FR" dirty="0"/>
              <a:t>interrogations sur les flux globaux de pollutions</a:t>
            </a:r>
          </a:p>
          <a:p>
            <a:pPr lvl="1">
              <a:lnSpc>
                <a:spcPct val="90000"/>
              </a:lnSpc>
              <a:buSzPct val="80000"/>
            </a:pPr>
            <a:r>
              <a:rPr lang="fr-FR" altLang="fr-FR" dirty="0"/>
              <a:t>préoccupations sur les conséquences sanitaires</a:t>
            </a:r>
          </a:p>
          <a:p>
            <a:pPr>
              <a:buFontTx/>
              <a:buChar char="–"/>
            </a:pPr>
            <a:endParaRPr lang="fr-FR" altLang="fr-FR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fr-FR" altLang="fr-FR" dirty="0"/>
              <a:t>Attentes</a:t>
            </a:r>
          </a:p>
          <a:p>
            <a:pPr lvl="1">
              <a:lnSpc>
                <a:spcPct val="90000"/>
              </a:lnSpc>
              <a:buSzPct val="80000"/>
            </a:pPr>
            <a:r>
              <a:rPr lang="fr-FR" altLang="fr-FR" dirty="0" smtClean="0"/>
              <a:t>hiérarchiser </a:t>
            </a:r>
            <a:r>
              <a:rPr lang="fr-FR" altLang="fr-FR" dirty="0"/>
              <a:t>des polluants prioritaires pour la zone</a:t>
            </a:r>
          </a:p>
          <a:p>
            <a:pPr lvl="1">
              <a:lnSpc>
                <a:spcPct val="90000"/>
              </a:lnSpc>
              <a:buSzPct val="80000"/>
            </a:pPr>
            <a:r>
              <a:rPr lang="fr-FR" altLang="fr-FR" dirty="0"/>
              <a:t>déterminer des axes de progrès</a:t>
            </a:r>
          </a:p>
          <a:p>
            <a:pPr lvl="1">
              <a:lnSpc>
                <a:spcPct val="90000"/>
              </a:lnSpc>
              <a:buSzPct val="80000"/>
            </a:pPr>
            <a:r>
              <a:rPr lang="fr-FR" altLang="fr-FR" dirty="0"/>
              <a:t>définir un programme d’actions si nécessaire</a:t>
            </a:r>
          </a:p>
          <a:p>
            <a:pPr lvl="3"/>
            <a:endParaRPr lang="fr-FR" dirty="0" smtClean="0"/>
          </a:p>
          <a:p>
            <a:pPr lvl="3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70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global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80000"/>
            </a:pPr>
            <a:endParaRPr lang="en-US" altLang="fr-FR" dirty="0"/>
          </a:p>
          <a:p>
            <a:pPr>
              <a:lnSpc>
                <a:spcPct val="80000"/>
              </a:lnSpc>
            </a:pPr>
            <a:r>
              <a:rPr lang="en-US" altLang="fr-FR" dirty="0" smtClean="0"/>
              <a:t>Etude </a:t>
            </a:r>
            <a:r>
              <a:rPr lang="en-US" altLang="fr-FR" dirty="0" err="1" smtClean="0"/>
              <a:t>initiale</a:t>
            </a:r>
            <a:r>
              <a:rPr lang="en-US" altLang="fr-FR" dirty="0" smtClean="0"/>
              <a:t> </a:t>
            </a:r>
            <a:r>
              <a:rPr lang="en-US" altLang="fr-FR" dirty="0" err="1" smtClean="0"/>
              <a:t>débutée</a:t>
            </a:r>
            <a:r>
              <a:rPr lang="en-US" altLang="fr-FR" dirty="0" smtClean="0"/>
              <a:t> </a:t>
            </a:r>
            <a:r>
              <a:rPr lang="en-US" altLang="fr-FR" dirty="0" err="1"/>
              <a:t>en</a:t>
            </a:r>
            <a:r>
              <a:rPr lang="en-US" altLang="fr-FR" dirty="0"/>
              <a:t> </a:t>
            </a:r>
            <a:r>
              <a:rPr lang="en-US" altLang="fr-FR" dirty="0" smtClean="0"/>
              <a:t>2006/2007</a:t>
            </a:r>
            <a:r>
              <a:rPr lang="en-US" altLang="fr-FR" dirty="0"/>
              <a:t> </a:t>
            </a:r>
            <a:r>
              <a:rPr lang="en-US" altLang="fr-FR" dirty="0" smtClean="0"/>
              <a:t>;</a:t>
            </a:r>
          </a:p>
          <a:p>
            <a:pPr>
              <a:lnSpc>
                <a:spcPct val="80000"/>
              </a:lnSpc>
            </a:pPr>
            <a:endParaRPr lang="en-US" altLang="fr-FR" dirty="0" smtClean="0"/>
          </a:p>
          <a:p>
            <a:pPr>
              <a:lnSpc>
                <a:spcPct val="80000"/>
              </a:lnSpc>
            </a:pPr>
            <a:r>
              <a:rPr lang="en-US" altLang="fr-FR" dirty="0" smtClean="0"/>
              <a:t>ERS zone </a:t>
            </a:r>
            <a:r>
              <a:rPr lang="en-US" altLang="fr-FR" dirty="0" err="1" smtClean="0"/>
              <a:t>menée</a:t>
            </a:r>
            <a:r>
              <a:rPr lang="en-US" altLang="fr-FR" dirty="0" smtClean="0"/>
              <a:t>  </a:t>
            </a:r>
            <a:r>
              <a:rPr lang="en-US" altLang="fr-FR" dirty="0" err="1"/>
              <a:t>jusqu’en</a:t>
            </a:r>
            <a:r>
              <a:rPr lang="en-US" altLang="fr-FR" dirty="0"/>
              <a:t> </a:t>
            </a:r>
            <a:r>
              <a:rPr lang="en-US" altLang="fr-FR" dirty="0" smtClean="0"/>
              <a:t>2010 ; </a:t>
            </a:r>
          </a:p>
          <a:p>
            <a:pPr>
              <a:lnSpc>
                <a:spcPct val="80000"/>
              </a:lnSpc>
            </a:pPr>
            <a:endParaRPr lang="en-US" altLang="fr-FR" dirty="0" smtClean="0"/>
          </a:p>
          <a:p>
            <a:pPr>
              <a:lnSpc>
                <a:spcPct val="80000"/>
              </a:lnSpc>
            </a:pPr>
            <a:r>
              <a:rPr lang="en-US" altLang="fr-FR" dirty="0" err="1" smtClean="0"/>
              <a:t>Puis</a:t>
            </a:r>
            <a:r>
              <a:rPr lang="en-US" altLang="fr-FR" dirty="0" smtClean="0"/>
              <a:t> Etudes </a:t>
            </a:r>
            <a:r>
              <a:rPr lang="en-US" altLang="fr-FR" dirty="0" err="1"/>
              <a:t>complémentaires</a:t>
            </a:r>
            <a:r>
              <a:rPr lang="en-US" altLang="fr-FR" dirty="0"/>
              <a:t> et </a:t>
            </a:r>
            <a:r>
              <a:rPr lang="en-US" altLang="fr-FR" dirty="0" err="1"/>
              <a:t>amélioration</a:t>
            </a:r>
            <a:r>
              <a:rPr lang="en-US" altLang="fr-FR" dirty="0"/>
              <a:t> de la </a:t>
            </a:r>
            <a:r>
              <a:rPr lang="en-US" altLang="fr-FR" dirty="0" smtClean="0"/>
              <a:t>situation ; </a:t>
            </a:r>
          </a:p>
          <a:p>
            <a:pPr>
              <a:lnSpc>
                <a:spcPct val="80000"/>
              </a:lnSpc>
            </a:pPr>
            <a:endParaRPr lang="en-US" alt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91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Méthodologie appliquée à l’étude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dirty="0"/>
              <a:t>Méthodologie reconnue internationalement </a:t>
            </a:r>
          </a:p>
          <a:p>
            <a:pPr lvl="2">
              <a:lnSpc>
                <a:spcPct val="80000"/>
              </a:lnSpc>
              <a:buSzPct val="80000"/>
            </a:pPr>
            <a:endParaRPr lang="fr-FR" altLang="fr-FR" dirty="0"/>
          </a:p>
          <a:p>
            <a:pPr lvl="1">
              <a:lnSpc>
                <a:spcPct val="90000"/>
              </a:lnSpc>
              <a:buSzPct val="80000"/>
            </a:pPr>
            <a:r>
              <a:rPr lang="fr-FR" altLang="fr-FR" dirty="0"/>
              <a:t>des hypothèses (scénarii, modèles, paramètres…) ;</a:t>
            </a:r>
          </a:p>
          <a:p>
            <a:pPr lvl="1">
              <a:lnSpc>
                <a:spcPct val="90000"/>
              </a:lnSpc>
              <a:buSzPct val="80000"/>
            </a:pPr>
            <a:r>
              <a:rPr lang="fr-FR" altLang="fr-FR" dirty="0"/>
              <a:t>des calculs théoriques ;</a:t>
            </a:r>
          </a:p>
          <a:p>
            <a:pPr lvl="1">
              <a:lnSpc>
                <a:spcPct val="90000"/>
              </a:lnSpc>
              <a:buSzPct val="80000"/>
            </a:pPr>
            <a:r>
              <a:rPr lang="fr-FR" altLang="fr-FR" dirty="0"/>
              <a:t>des mesures (à l’émission et dans l’environnement)</a:t>
            </a:r>
          </a:p>
          <a:p>
            <a:pPr lvl="1">
              <a:lnSpc>
                <a:spcPct val="90000"/>
              </a:lnSpc>
              <a:buSzPct val="80000"/>
            </a:pPr>
            <a:r>
              <a:rPr lang="fr-FR" altLang="fr-FR" dirty="0"/>
              <a:t>des connaissances scientifiques actuelles.</a:t>
            </a:r>
          </a:p>
          <a:p>
            <a:pPr lvl="1">
              <a:lnSpc>
                <a:spcPct val="90000"/>
              </a:lnSpc>
              <a:buSzPct val="80000"/>
            </a:pPr>
            <a:endParaRPr lang="fr-FR" altLang="fr-FR" dirty="0"/>
          </a:p>
          <a:p>
            <a:pPr>
              <a:lnSpc>
                <a:spcPct val="80000"/>
              </a:lnSpc>
            </a:pPr>
            <a:r>
              <a:rPr lang="fr-FR" altLang="fr-FR" dirty="0" smtClean="0"/>
              <a:t>Conforme </a:t>
            </a:r>
            <a:r>
              <a:rPr lang="fr-FR" altLang="fr-FR" dirty="0"/>
              <a:t>aux 2 grands référentiels français : </a:t>
            </a:r>
          </a:p>
          <a:p>
            <a:pPr lvl="2">
              <a:lnSpc>
                <a:spcPct val="70000"/>
              </a:lnSpc>
              <a:buSzPct val="80000"/>
            </a:pPr>
            <a:endParaRPr lang="fr-FR" altLang="fr-FR" dirty="0"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  <a:buSzPct val="80000"/>
            </a:pPr>
            <a:r>
              <a:rPr lang="fr-FR" altLang="fr-FR" dirty="0"/>
              <a:t>Guide INERIS, version </a:t>
            </a:r>
            <a:r>
              <a:rPr lang="fr-FR" altLang="fr-FR" dirty="0" smtClean="0"/>
              <a:t>2003/2013.</a:t>
            </a:r>
            <a:endParaRPr lang="fr-FR" altLang="fr-FR" dirty="0"/>
          </a:p>
          <a:p>
            <a:pPr lvl="1">
              <a:lnSpc>
                <a:spcPct val="90000"/>
              </a:lnSpc>
              <a:buSzPct val="80000"/>
            </a:pPr>
            <a:r>
              <a:rPr lang="fr-FR" altLang="fr-FR" dirty="0"/>
              <a:t>Guide InVS, version 2000.</a:t>
            </a:r>
          </a:p>
          <a:p>
            <a:pPr lvl="1">
              <a:lnSpc>
                <a:spcPct val="70000"/>
              </a:lnSpc>
            </a:pPr>
            <a:endParaRPr lang="fr-FR" altLang="fr-FR" dirty="0"/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r>
              <a:rPr lang="fr-FR" altLang="fr-FR" sz="2800" b="1" dirty="0">
                <a:solidFill>
                  <a:schemeClr val="accent1">
                    <a:lumMod val="75000"/>
                  </a:schemeClr>
                </a:solidFill>
              </a:rPr>
              <a:t>Indications sur les risques sanitaires induits pour le futur</a:t>
            </a:r>
          </a:p>
          <a:p>
            <a:pPr>
              <a:lnSpc>
                <a:spcPct val="80000"/>
              </a:lnSpc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07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48875"/>
            <a:ext cx="7092279" cy="787837"/>
          </a:xfrm>
        </p:spPr>
        <p:txBody>
          <a:bodyPr/>
          <a:lstStyle/>
          <a:p>
            <a:r>
              <a:rPr lang="en-US" altLang="fr-FR" dirty="0" err="1"/>
              <a:t>Objectifs</a:t>
            </a:r>
            <a:r>
              <a:rPr lang="en-US" altLang="fr-FR" sz="3200" dirty="0">
                <a:solidFill>
                  <a:srgbClr val="C03F6B"/>
                </a:solidFill>
              </a:rPr>
              <a:t> </a:t>
            </a:r>
            <a:r>
              <a:rPr lang="en-US" altLang="fr-FR" dirty="0" err="1"/>
              <a:t>d’une</a:t>
            </a:r>
            <a:r>
              <a:rPr lang="en-US" altLang="fr-FR" dirty="0"/>
              <a:t> </a:t>
            </a:r>
            <a:r>
              <a:rPr lang="en-US" altLang="fr-FR" dirty="0"/>
              <a:t>ERS, </a:t>
            </a:r>
            <a:r>
              <a:rPr lang="en-US" altLang="fr-FR" dirty="0" err="1"/>
              <a:t>déroulement</a:t>
            </a:r>
            <a:r>
              <a:rPr lang="en-US" altLang="fr-FR" dirty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4698698"/>
          </a:xfrm>
        </p:spPr>
        <p:txBody>
          <a:bodyPr/>
          <a:lstStyle/>
          <a:p>
            <a:pPr>
              <a:lnSpc>
                <a:spcPct val="90000"/>
              </a:lnSpc>
              <a:buSzPct val="80000"/>
            </a:pPr>
            <a:r>
              <a:rPr lang="en-US" altLang="fr-FR" dirty="0" err="1"/>
              <a:t>Estimer</a:t>
            </a:r>
            <a:r>
              <a:rPr lang="en-US" altLang="fr-FR" dirty="0"/>
              <a:t> </a:t>
            </a:r>
            <a:r>
              <a:rPr lang="en-US" altLang="fr-FR" dirty="0" err="1"/>
              <a:t>l’effet</a:t>
            </a:r>
            <a:r>
              <a:rPr lang="en-US" altLang="fr-FR" dirty="0"/>
              <a:t> des </a:t>
            </a:r>
            <a:r>
              <a:rPr lang="en-US" altLang="fr-FR" dirty="0" err="1"/>
              <a:t>émissions</a:t>
            </a:r>
            <a:r>
              <a:rPr lang="en-US" altLang="fr-FR" dirty="0"/>
              <a:t> </a:t>
            </a:r>
            <a:r>
              <a:rPr lang="en-US" altLang="fr-FR" dirty="0" err="1"/>
              <a:t>atmosphériques</a:t>
            </a:r>
            <a:r>
              <a:rPr lang="en-US" altLang="fr-FR" dirty="0"/>
              <a:t> </a:t>
            </a:r>
            <a:r>
              <a:rPr lang="en-US" altLang="fr-FR" dirty="0" err="1"/>
              <a:t>industrielles</a:t>
            </a:r>
            <a:r>
              <a:rPr lang="en-US" altLang="fr-FR" dirty="0"/>
              <a:t> </a:t>
            </a:r>
            <a:r>
              <a:rPr lang="en-US" altLang="fr-FR" dirty="0" err="1"/>
              <a:t>sur</a:t>
            </a:r>
            <a:r>
              <a:rPr lang="en-US" altLang="fr-FR" dirty="0"/>
              <a:t> la santé des populations de la </a:t>
            </a:r>
            <a:r>
              <a:rPr lang="en-US" altLang="fr-FR" dirty="0" err="1"/>
              <a:t>presqu’île</a:t>
            </a:r>
            <a:r>
              <a:rPr lang="en-US" altLang="fr-FR" dirty="0"/>
              <a:t>, </a:t>
            </a:r>
            <a:endParaRPr lang="en-US" altLang="fr-FR" dirty="0" smtClean="0"/>
          </a:p>
          <a:p>
            <a:pPr>
              <a:lnSpc>
                <a:spcPct val="90000"/>
              </a:lnSpc>
              <a:buSzPct val="80000"/>
            </a:pPr>
            <a:endParaRPr lang="en-US" altLang="fr-FR" dirty="0" smtClean="0"/>
          </a:p>
          <a:p>
            <a:pPr>
              <a:lnSpc>
                <a:spcPct val="90000"/>
              </a:lnSpc>
              <a:buSzPct val="80000"/>
            </a:pPr>
            <a:r>
              <a:rPr lang="fr-FR" altLang="fr-FR" dirty="0" smtClean="0"/>
              <a:t>Déterminer </a:t>
            </a:r>
            <a:r>
              <a:rPr lang="fr-FR" altLang="fr-FR" dirty="0"/>
              <a:t>des axes de progrès et définir un programme d’actions si </a:t>
            </a:r>
            <a:r>
              <a:rPr lang="fr-FR" altLang="fr-FR" dirty="0" smtClean="0"/>
              <a:t>nécessaire,</a:t>
            </a:r>
          </a:p>
          <a:p>
            <a:pPr>
              <a:lnSpc>
                <a:spcPct val="90000"/>
              </a:lnSpc>
              <a:buSzPct val="80000"/>
            </a:pPr>
            <a:endParaRPr lang="en-US" altLang="fr-FR" dirty="0"/>
          </a:p>
          <a:p>
            <a:pPr>
              <a:lnSpc>
                <a:spcPct val="90000"/>
              </a:lnSpc>
              <a:buSzPct val="80000"/>
            </a:pPr>
            <a:r>
              <a:rPr lang="en-US" altLang="fr-FR" dirty="0"/>
              <a:t>Ce </a:t>
            </a:r>
            <a:r>
              <a:rPr lang="en-US" altLang="fr-FR" dirty="0" err="1"/>
              <a:t>n’est</a:t>
            </a:r>
            <a:r>
              <a:rPr lang="en-US" altLang="fr-FR" dirty="0"/>
              <a:t> pas </a:t>
            </a:r>
            <a:r>
              <a:rPr lang="en-US" altLang="fr-FR" dirty="0" err="1"/>
              <a:t>une</a:t>
            </a:r>
            <a:r>
              <a:rPr lang="en-US" altLang="fr-FR" dirty="0"/>
              <a:t> </a:t>
            </a:r>
            <a:r>
              <a:rPr lang="en-US" altLang="fr-FR" dirty="0" err="1"/>
              <a:t>étude</a:t>
            </a:r>
            <a:r>
              <a:rPr lang="en-US" altLang="fr-FR" dirty="0"/>
              <a:t> </a:t>
            </a:r>
            <a:r>
              <a:rPr lang="en-US" altLang="fr-FR" dirty="0" err="1"/>
              <a:t>épidémiologique</a:t>
            </a:r>
            <a:r>
              <a:rPr lang="en-US" altLang="fr-FR" dirty="0"/>
              <a:t> (on ne part pas des maladies pour </a:t>
            </a:r>
            <a:r>
              <a:rPr lang="en-US" altLang="fr-FR" dirty="0" err="1"/>
              <a:t>en</a:t>
            </a:r>
            <a:r>
              <a:rPr lang="en-US" altLang="fr-FR" dirty="0"/>
              <a:t> </a:t>
            </a:r>
            <a:r>
              <a:rPr lang="en-US" altLang="fr-FR" dirty="0" err="1"/>
              <a:t>rechercher</a:t>
            </a:r>
            <a:r>
              <a:rPr lang="en-US" altLang="fr-FR" dirty="0"/>
              <a:t> les causes…  </a:t>
            </a:r>
            <a:r>
              <a:rPr lang="en-US" altLang="fr-FR" dirty="0" err="1"/>
              <a:t>c’est</a:t>
            </a:r>
            <a:r>
              <a:rPr lang="en-US" altLang="fr-FR" dirty="0"/>
              <a:t> </a:t>
            </a:r>
            <a:r>
              <a:rPr lang="en-US" altLang="fr-FR" dirty="0" err="1"/>
              <a:t>plutôt</a:t>
            </a:r>
            <a:r>
              <a:rPr lang="en-US" altLang="fr-FR" dirty="0"/>
              <a:t> </a:t>
            </a:r>
            <a:r>
              <a:rPr lang="en-US" altLang="fr-FR" dirty="0" err="1"/>
              <a:t>l’inverse</a:t>
            </a:r>
            <a:r>
              <a:rPr lang="en-US" altLang="fr-FR" dirty="0"/>
              <a:t> </a:t>
            </a:r>
            <a:r>
              <a:rPr lang="en-US" altLang="fr-FR" dirty="0" smtClean="0"/>
              <a:t>!).</a:t>
            </a:r>
            <a:endParaRPr lang="en-US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513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8875"/>
            <a:ext cx="9036495" cy="787837"/>
          </a:xfrm>
        </p:spPr>
        <p:txBody>
          <a:bodyPr/>
          <a:lstStyle/>
          <a:p>
            <a:r>
              <a:rPr lang="fr-FR" altLang="fr-FR" sz="3200" dirty="0" smtClean="0"/>
              <a:t>1ères </a:t>
            </a:r>
            <a:r>
              <a:rPr lang="fr-FR" altLang="fr-FR" sz="3200" dirty="0"/>
              <a:t>conclusions </a:t>
            </a:r>
            <a:r>
              <a:rPr lang="fr-FR" altLang="fr-FR" sz="3200" dirty="0" smtClean="0"/>
              <a:t>avant approfondissement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3" y="1221937"/>
            <a:ext cx="8230313" cy="498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5" descr="Capture d’écran 2013-06-20 à 17.46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59" y="1124744"/>
            <a:ext cx="6962775" cy="2057400"/>
          </a:xfrm>
          <a:prstGeom prst="rect">
            <a:avLst/>
          </a:prstGeom>
          <a:solidFill>
            <a:srgbClr val="4CDC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7"/>
          <p:cNvSpPr txBox="1">
            <a:spLocks noChangeArrowheads="1"/>
          </p:cNvSpPr>
          <p:nvPr/>
        </p:nvSpPr>
        <p:spPr bwMode="auto">
          <a:xfrm>
            <a:off x="0" y="1968500"/>
            <a:ext cx="2590800" cy="369888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9pPr>
          </a:lstStyle>
          <a:p>
            <a:pPr eaLnBrk="1" hangingPunct="1"/>
            <a:r>
              <a:rPr lang="fr-FR" altLang="fr-FR" sz="1800" b="1" dirty="0">
                <a:solidFill>
                  <a:srgbClr val="4CDC44"/>
                </a:solidFill>
              </a:rPr>
              <a:t>   </a:t>
            </a:r>
            <a:r>
              <a:rPr lang="fr-FR" altLang="fr-FR" sz="1800" b="1" dirty="0">
                <a:solidFill>
                  <a:srgbClr val="35982F"/>
                </a:solidFill>
              </a:rPr>
              <a:t> Toutes substances </a:t>
            </a:r>
          </a:p>
        </p:txBody>
      </p:sp>
      <p:pic>
        <p:nvPicPr>
          <p:cNvPr id="11" name="Image 6" descr="Capture d’écran 2013-06-20 à 17.46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16370"/>
            <a:ext cx="68976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3828479" y="4481612"/>
            <a:ext cx="1439416" cy="7381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pitchFamily="-102" charset="-128"/>
                <a:sym typeface="Arial" charset="0"/>
              </a:defRPr>
            </a:lvl9pPr>
          </a:lstStyle>
          <a:p>
            <a:pPr eaLnBrk="1" hangingPunct="1"/>
            <a:r>
              <a:rPr lang="fr-FR" altLang="fr-FR" sz="1400" b="1" dirty="0" err="1"/>
              <a:t>Benzopyrène</a:t>
            </a:r>
            <a:endParaRPr lang="fr-FR" altLang="fr-FR" sz="1400" b="1" dirty="0"/>
          </a:p>
          <a:p>
            <a:pPr eaLnBrk="1" hangingPunct="1"/>
            <a:r>
              <a:rPr lang="fr-FR" altLang="fr-FR" sz="1400" b="1" dirty="0"/>
              <a:t>Benzène</a:t>
            </a:r>
          </a:p>
          <a:p>
            <a:pPr eaLnBrk="1" hangingPunct="1"/>
            <a:r>
              <a:rPr lang="fr-FR" altLang="fr-FR" sz="1400" b="1" dirty="0"/>
              <a:t>Butadiène</a:t>
            </a:r>
          </a:p>
        </p:txBody>
      </p:sp>
      <p:sp>
        <p:nvSpPr>
          <p:cNvPr id="7" name="Rectangle 6"/>
          <p:cNvSpPr/>
          <p:nvPr/>
        </p:nvSpPr>
        <p:spPr>
          <a:xfrm>
            <a:off x="905803" y="6304926"/>
            <a:ext cx="436209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defTabSz="457200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fr-FR" altLang="fr-FR" sz="2400" b="1" dirty="0">
                <a:solidFill>
                  <a:srgbClr val="FF0000"/>
                </a:solidFill>
                <a:latin typeface="Arial"/>
                <a:cs typeface="Arial"/>
              </a:rPr>
              <a:t>SO2 : concentration &gt; VG</a:t>
            </a:r>
          </a:p>
        </p:txBody>
      </p:sp>
    </p:spTree>
    <p:extLst>
      <p:ext uri="{BB962C8B-B14F-4D97-AF65-F5344CB8AC3E}">
        <p14:creationId xmlns:p14="http://schemas.microsoft.com/office/powerpoint/2010/main" val="90547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 smtClean="0"/>
              <a:t>Conclusions après approfondissement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403648" y="2060848"/>
            <a:ext cx="6768752" cy="1944217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/>
              <a:t>Ainsi, à l’issue de l’évaluation quantitative des risques sanitaires et de l’analyse des incertitudes, et en l’état actuel des connaissances, les risques sans seuils seraient donc non significatifs.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884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4B7A9-72BE-4252-8D4D-AFCDEF0FF05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à jour de la base de données « émissions atmosphériques »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2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URGEAP_GPE_GINGER">
  <a:themeElements>
    <a:clrScheme name="Ginger">
      <a:dk1>
        <a:srgbClr val="B3B3B3"/>
      </a:dk1>
      <a:lt1>
        <a:sysClr val="window" lastClr="FFFFFF"/>
      </a:lt1>
      <a:dk2>
        <a:srgbClr val="1F497D"/>
      </a:dk2>
      <a:lt2>
        <a:srgbClr val="CCFF66"/>
      </a:lt2>
      <a:accent1>
        <a:srgbClr val="666666"/>
      </a:accent1>
      <a:accent2>
        <a:srgbClr val="66CCFF"/>
      </a:accent2>
      <a:accent3>
        <a:srgbClr val="9BBB59"/>
      </a:accent3>
      <a:accent4>
        <a:srgbClr val="008040"/>
      </a:accent4>
      <a:accent5>
        <a:srgbClr val="008080"/>
      </a:accent5>
      <a:accent6>
        <a:srgbClr val="008040"/>
      </a:accent6>
      <a:hlink>
        <a:srgbClr val="004080"/>
      </a:hlink>
      <a:folHlink>
        <a:srgbClr val="6666FF"/>
      </a:folHlink>
    </a:clrScheme>
    <a:fontScheme name="BURGE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2497</TotalTime>
  <Words>928</Words>
  <Application>Microsoft Office PowerPoint</Application>
  <PresentationFormat>Affichage à l'écran (4:3)</PresentationFormat>
  <Paragraphs>262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2_BURGEAP_GPE_GINGER</vt:lpstr>
      <vt:lpstr>Actualisation des émissions atmosphériques pour la mise à jour de l'ERS de la presqu'île d'Ambès</vt:lpstr>
      <vt:lpstr>Contexte et objectifs</vt:lpstr>
      <vt:lpstr>Contexte général </vt:lpstr>
      <vt:lpstr>Contexte global</vt:lpstr>
      <vt:lpstr>Méthodologie appliquée à l’étude</vt:lpstr>
      <vt:lpstr>Objectifs d’une ERS, déroulement…</vt:lpstr>
      <vt:lpstr>1ères conclusions avant approfondissement</vt:lpstr>
      <vt:lpstr>Conclusions après approfondissement</vt:lpstr>
      <vt:lpstr>Mise à jour de la base de données « émissions atmosphériques » </vt:lpstr>
      <vt:lpstr>Mise à jour</vt:lpstr>
      <vt:lpstr>Mise à jour</vt:lpstr>
      <vt:lpstr>Sites retenus </vt:lpstr>
      <vt:lpstr>Résultats </vt:lpstr>
      <vt:lpstr>Résultats </vt:lpstr>
      <vt:lpstr>Résultats </vt:lpstr>
      <vt:lpstr>Résultats</vt:lpstr>
      <vt:lpstr>Conclusions </vt:lpstr>
      <vt:lpstr>Mise en perspective / données du cadastre des émissions </vt:lpstr>
      <vt:lpstr>Cadastre des émissions</vt:lpstr>
      <vt:lpstr>Cadastre des émissions </vt:lpstr>
      <vt:lpstr>Présentation PowerPoint</vt:lpstr>
    </vt:vector>
  </TitlesOfParts>
  <Company>Burgeap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SPO</dc:creator>
  <cp:lastModifiedBy>Christelle le Devehat</cp:lastModifiedBy>
  <cp:revision>54</cp:revision>
  <dcterms:created xsi:type="dcterms:W3CDTF">2016-07-12T09:15:57Z</dcterms:created>
  <dcterms:modified xsi:type="dcterms:W3CDTF">2017-07-04T20:21:33Z</dcterms:modified>
</cp:coreProperties>
</file>