
<file path=[Content_Types].xml><?xml version="1.0" encoding="utf-8"?>
<Types xmlns="http://schemas.openxmlformats.org/package/2006/content-types">
  <Override PartName="/ppt/slideLayouts/slideLayout1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Default Extension="rels" ContentType="application/vnd.openxmlformats-package.relationships+xml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Override PartName="/ppt/slideLayouts/slideLayout16.xml" ContentType="application/vnd.openxmlformats-officedocument.presentationml.slideLayout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Layouts/slideLayout17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3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r:id="rId1"/>
  </p:sldMasterIdLst>
  <p:notesMasterIdLst>
    <p:notesMasterId r:id="rId13"/>
  </p:notesMasterIdLst>
  <p:sldIdLst>
    <p:sldId id="256" r:id="rId2"/>
    <p:sldId id="270" r:id="rId3"/>
    <p:sldId id="273" r:id="rId4"/>
    <p:sldId id="276" r:id="rId5"/>
    <p:sldId id="272" r:id="rId6"/>
    <p:sldId id="274" r:id="rId7"/>
    <p:sldId id="271" r:id="rId8"/>
    <p:sldId id="275" r:id="rId9"/>
    <p:sldId id="262" r:id="rId10"/>
    <p:sldId id="261" r:id="rId11"/>
    <p:sldId id="25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Grid="0" snapToObjects="1">
      <p:cViewPr varScale="1">
        <p:scale>
          <a:sx n="144" d="100"/>
          <a:sy n="144" d="100"/>
        </p:scale>
        <p:origin x="-1432" y="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FB9CB4-C7F0-5249-A288-3ED96ED4114C}" type="datetimeFigureOut">
              <a:rPr lang="fr-FR" smtClean="0"/>
              <a:pPr/>
              <a:t>28/06/16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FC025B-3D76-C448-8E65-BFD8CA7BA479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681521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D728701E-CAF4-4159-9B3E-41C86DFFA30D}" type="datetimeFigureOut">
              <a:rPr lang="en-US" smtClean="0"/>
              <a:pPr/>
              <a:t>28/06/16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624388" y="228600"/>
            <a:ext cx="2057400" cy="203911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pPr/>
              <a:t>28/06/16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7"/>
          </p:nvPr>
        </p:nvSpPr>
        <p:spPr>
          <a:xfrm>
            <a:off x="502920" y="1985963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14" name="Content Placeholder 2"/>
          <p:cNvSpPr>
            <a:spLocks noGrp="1"/>
          </p:cNvSpPr>
          <p:nvPr>
            <p:ph sz="half" idx="18"/>
          </p:nvPr>
        </p:nvSpPr>
        <p:spPr>
          <a:xfrm>
            <a:off x="502920" y="4164965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16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pPr/>
              <a:t>28/06/16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pPr/>
              <a:t>28/06/16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3451225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5" y="2571750"/>
            <a:ext cx="3255264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8775" y="273050"/>
            <a:ext cx="4597399" cy="58531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3" y="3733800"/>
            <a:ext cx="3255264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D728701E-CAF4-4159-9B3E-41C86DFFA30D}" type="datetimeFigureOut">
              <a:rPr lang="en-US" smtClean="0"/>
              <a:pPr/>
              <a:t>28/06/16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59305" y="6423585"/>
            <a:ext cx="331694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9404" y="3124200"/>
            <a:ext cx="3898272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6" y="228600"/>
            <a:ext cx="3460658" cy="63452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9404" y="3995737"/>
            <a:ext cx="3898272" cy="21478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D728701E-CAF4-4159-9B3E-41C86DFFA30D}" type="datetimeFigureOut">
              <a:rPr lang="en-US" smtClean="0"/>
              <a:pPr/>
              <a:t>28/06/16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990110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Image au-dessus de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505" y="4424082"/>
            <a:ext cx="6191157" cy="83371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28600"/>
            <a:ext cx="637838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6505" y="5257799"/>
            <a:ext cx="6191157" cy="8858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pPr/>
              <a:t>28/06/16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327212" y="4632792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images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4" y="228600"/>
            <a:ext cx="6387167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6181611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6179566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212262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728701E-CAF4-4159-9B3E-41C86DFFA30D}" type="datetimeFigureOut">
              <a:rPr lang="en-US" smtClean="0"/>
              <a:pPr/>
              <a:t>28/06/16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46481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49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fr-FR" smtClean="0"/>
              <a:t>Cliquez sur l'icône pour ajouter une image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802438" y="4535424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fr-FR" smtClean="0"/>
              <a:t>Cliquez sur l'icône pour ajouter une image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images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423545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4016633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4015304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48000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728701E-CAF4-4159-9B3E-41C86DFFA30D}" type="datetimeFigureOut">
              <a:rPr lang="en-US" smtClean="0"/>
              <a:pPr/>
              <a:t>28/06/16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25907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4624388" y="4534726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fr-FR" smtClean="0"/>
              <a:t>Cliquez sur l'icône pour ajouter une image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4624388" y="2381663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fr-FR" smtClean="0"/>
              <a:t>Cliquez sur l'icône pour ajouter une image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6803136" y="2381662"/>
            <a:ext cx="2057400" cy="418795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fr-FR" smtClean="0"/>
              <a:t>Cliquez sur l'icône pour ajouter une image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images avec légende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3124200"/>
            <a:ext cx="3108960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365248"/>
            <a:ext cx="424011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3995737"/>
            <a:ext cx="3108960" cy="21478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D728701E-CAF4-4159-9B3E-41C86DFFA30D}" type="datetimeFigureOut">
              <a:rPr lang="en-US" smtClean="0"/>
              <a:pPr/>
              <a:t>28/06/16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750361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27790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fr-FR" smtClean="0"/>
              <a:t>Cliquez sur l'icône pour ajouter une image</a:t>
            </a:r>
            <a:endParaRPr/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246062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fr-FR" smtClean="0"/>
              <a:t>Cliquez sur l'icône pour ajouter une image</a:t>
            </a: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pPr/>
              <a:t>28/06/16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pPr/>
              <a:t>28/06/16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95772" y="954742"/>
            <a:ext cx="681318" cy="5171422"/>
          </a:xfrm>
        </p:spPr>
        <p:txBody>
          <a:bodyPr vert="eaVert" anchor="t" anchorCtr="0"/>
          <a:lstStyle/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58756"/>
            <a:ext cx="6858000" cy="5184869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pPr/>
              <a:t>28/06/16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 rot="16200000">
            <a:off x="8593111" y="561668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re et contenu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134471"/>
            <a:ext cx="7556313" cy="995082"/>
          </a:xfrm>
        </p:spPr>
        <p:txBody>
          <a:bodyPr anchor="b" anchorCtr="0"/>
          <a:lstStyle/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pPr/>
              <a:t>28/06/16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518" y="1129553"/>
            <a:ext cx="7558960" cy="7747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>
              <a:buNone/>
              <a:defRPr kumimoji="0" sz="2400" b="0" i="0" u="none" strike="noStrike" kern="1200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Diapositive de titre avec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D728701E-CAF4-4159-9B3E-41C86DFFA30D}" type="datetimeFigureOut">
              <a:rPr lang="en-US" smtClean="0"/>
              <a:pPr/>
              <a:t>28/06/16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fr-FR" smtClean="0"/>
              <a:t>Cliquez sur l'icône pour ajouter une image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74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fr-FR" smtClean="0"/>
              <a:t>Cliquez sur l'icône pour ajouter une image</a:t>
            </a:r>
            <a:endParaRPr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1779494"/>
            <a:ext cx="3086100" cy="2040905"/>
          </a:xfrm>
        </p:spPr>
        <p:txBody>
          <a:bodyPr lIns="45720" tIns="45720" rIns="45720" anchor="t">
            <a:noAutofit/>
          </a:bodyPr>
          <a:lstStyle>
            <a:lvl1pPr marL="0" indent="0" algn="ctr">
              <a:buNone/>
              <a:defRPr sz="4600">
                <a:solidFill>
                  <a:schemeClr val="bg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58907" y="228600"/>
            <a:ext cx="820093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124200"/>
            <a:ext cx="5638800" cy="1362075"/>
          </a:xfrm>
        </p:spPr>
        <p:txBody>
          <a:bodyPr anchor="b" anchorCtr="0">
            <a:normAutofit/>
          </a:bodyPr>
          <a:lstStyle>
            <a:lvl1pPr algn="l">
              <a:defRPr sz="3200" b="0" cap="none" baseline="0"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4495800"/>
            <a:ext cx="5638800" cy="1500187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4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906" y="6248774"/>
            <a:ext cx="1474694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D728701E-CAF4-4159-9B3E-41C86DFFA30D}" type="datetimeFigureOut">
              <a:rPr lang="en-US" smtClean="0"/>
              <a:pPr/>
              <a:t>28/06/16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0" y="6248774"/>
            <a:ext cx="5638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248774"/>
            <a:ext cx="554038" cy="365125"/>
          </a:xfrm>
        </p:spPr>
        <p:txBody>
          <a:bodyPr/>
          <a:lstStyle/>
          <a:p>
            <a:fld id="{162F1D00-BD13-4404-86B0-79703945A0A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003612" y="3110754"/>
            <a:ext cx="260909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40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9" name="Rectangle 8"/>
          <p:cNvSpPr/>
          <p:nvPr/>
        </p:nvSpPr>
        <p:spPr>
          <a:xfrm>
            <a:off x="285750" y="228600"/>
            <a:ext cx="212725" cy="63452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9987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pPr/>
              <a:t>28/06/16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TextBox 11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41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9878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pPr/>
              <a:t>28/06/16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7541" y="2070847"/>
            <a:ext cx="3657600" cy="322729"/>
          </a:xfrm>
          <a:prstGeom prst="rect">
            <a:avLst/>
          </a:prstGeom>
          <a:solidFill>
            <a:schemeClr val="accent3"/>
          </a:solidFill>
        </p:spPr>
        <p:txBody>
          <a:bodyPr tIns="0" bIns="0" anchor="ctr" anchorCtr="0">
            <a:noAutofit/>
          </a:bodyPr>
          <a:lstStyle>
            <a:lvl1pPr marL="0" indent="0" algn="ctr"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9878" y="2070847"/>
            <a:ext cx="3657600" cy="3227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tIns="0" bIns="0" anchor="ctr" anchorCtr="0">
            <a:noAutofit/>
          </a:bodyPr>
          <a:lstStyle>
            <a:lvl1pPr marL="0" indent="0" algn="ctr"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us, Haut et b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7" y="1985963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pPr/>
              <a:t>28/06/16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498517" y="4164965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14" name="Rectangle 13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162F1D00-BD13-4404-86B0-79703945A0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pPr/>
              <a:t>28/06/16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13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111610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4" y="1981200"/>
            <a:ext cx="7556313" cy="4144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5247" y="642358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D728701E-CAF4-4159-9B3E-41C86DFFA30D}" type="datetimeFigureOut">
              <a:rPr lang="en-US" smtClean="0"/>
              <a:pPr/>
              <a:t>28/06/16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1706" y="6423585"/>
            <a:ext cx="61228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242234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162F1D00-BD13-4404-86B0-79703945A0A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  <p:sldLayoutId r:id="rId12"/>
    <p:sldLayoutId r:id="rId13"/>
    <p:sldLayoutId r:id="rId14"/>
    <p:sldLayoutId r:id="rId15"/>
    <p:sldLayoutId r:id="rId16"/>
    <p:sldLayoutId r:id="rId17"/>
    <p:sldLayoutId r:id="rId18"/>
    <p:sldLayoutId r:id="rId19"/>
    <p:sldLayoutId r:id="rId20"/>
  </p:sldLayoutIdLst>
  <p:txStyles>
    <p:titleStyle>
      <a:lvl1pPr algn="l" defTabSz="914400" rtl="0" eaLnBrk="1" latinLnBrk="0" hangingPunct="1">
        <a:spcBef>
          <a:spcPct val="0"/>
        </a:spcBef>
        <a:buNone/>
        <a:defRPr sz="36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20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hyperlink" Target="http://spppi-pa.iut.u-bordeaux.fr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file://localhost/Users/maclesbats/Desktop/SPPPI%20MARS%202015/ONU%20SENDAI/RESTOTERRIN%20ONU.jpg" TargetMode="External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hyperlink" Target="file://localhost/Users/maclesbats/Desktop/SPPPI%20MARS%202015/ONU%20SENDAI/Prog%20Recherche/lettre%20NATECH1.docx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://spppi-pa.iut.u-bordeaux.fr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spppi-pa.iut.u-bordeaux.fr/productions-du-spppi/51-documentation-education.html" TargetMode="External"/><Relationship Id="rId4" Type="http://schemas.openxmlformats.org/officeDocument/2006/relationships/hyperlink" Target="https://www.dropbox.com/s/2m7t3vssee8i4f2/ActionsEcol%20j%20Brel%20%202.zip?dl=0" TargetMode="External"/><Relationship Id="rId1" Type="http://schemas.openxmlformats.org/officeDocument/2006/relationships/slideLayout" Target="../slideLayouts/slideLayout1.xml"/><Relationship Id="rId2" Type="http://schemas.openxmlformats.org/officeDocument/2006/relationships/hyperlink" Target="http://spppi-pa.iut.u-bordeaux.fr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://spppi-pa.iut.u-bordeaux.fr" TargetMode="External"/><Relationship Id="rId3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r%C3%A9sum%C3%A9.ppt" TargetMode="External"/><Relationship Id="rId4" Type="http://schemas.openxmlformats.org/officeDocument/2006/relationships/hyperlink" Target="2016_ESMP_BARBOTTIN_TRENTIN-CECCHIN.odt" TargetMode="External"/><Relationship Id="rId5" Type="http://schemas.openxmlformats.org/officeDocument/2006/relationships/hyperlink" Target="Essai%20sir%C3%A8nes%20PPI.jpg" TargetMode="External"/><Relationship Id="rId6" Type="http://schemas.openxmlformats.org/officeDocument/2006/relationships/hyperlink" Target="demande.jpg" TargetMode="External"/><Relationship Id="rId7" Type="http://schemas.openxmlformats.org/officeDocument/2006/relationships/image" Target="../media/image8.jpeg"/><Relationship Id="rId8" Type="http://schemas.openxmlformats.org/officeDocument/2006/relationships/hyperlink" Target="Introduction%20pour%20la%20commission_ML2_DL.pdf" TargetMode="External"/><Relationship Id="rId1" Type="http://schemas.openxmlformats.org/officeDocument/2006/relationships/slideLayout" Target="../slideLayouts/slideLayout1.xml"/><Relationship Id="rId2" Type="http://schemas.openxmlformats.org/officeDocument/2006/relationships/hyperlink" Target="SPPPI%202016Sir%C3%A8nes%5CIAC%20A%20projet%202016%5C15%20GAC%20313%20-%20Audibilit%C3%A9%20sir%C3%A9nes%20PPI%20Ambes.pdf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-255777" y="670255"/>
            <a:ext cx="5679996" cy="7140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>
                <a:solidFill>
                  <a:schemeClr val="bg1"/>
                </a:solidFill>
              </a:rPr>
              <a:t>    </a:t>
            </a:r>
          </a:p>
          <a:p>
            <a:pPr lvl="1"/>
            <a:r>
              <a:rPr lang="fr-FR" sz="2800" dirty="0" smtClean="0">
                <a:solidFill>
                  <a:srgbClr val="FF0000"/>
                </a:solidFill>
              </a:rPr>
              <a:t> . </a:t>
            </a:r>
            <a:r>
              <a:rPr lang="fr-FR" sz="2000" dirty="0" smtClean="0">
                <a:solidFill>
                  <a:schemeClr val="bg1"/>
                </a:solidFill>
              </a:rPr>
              <a:t>Point sur les financements 2016</a:t>
            </a:r>
          </a:p>
          <a:p>
            <a:pPr lvl="1"/>
            <a:r>
              <a:rPr lang="fr-FR" sz="2000" dirty="0" smtClean="0">
                <a:solidFill>
                  <a:schemeClr val="bg1"/>
                </a:solidFill>
              </a:rPr>
              <a:t>  </a:t>
            </a:r>
          </a:p>
          <a:p>
            <a:pPr lvl="1"/>
            <a:r>
              <a:rPr lang="fr-FR" sz="2000" dirty="0" smtClean="0">
                <a:solidFill>
                  <a:schemeClr val="bg1"/>
                </a:solidFill>
              </a:rPr>
              <a:t>         </a:t>
            </a:r>
            <a:r>
              <a:rPr lang="fr-FR" sz="2000" dirty="0" smtClean="0">
                <a:solidFill>
                  <a:srgbClr val="FF0000"/>
                </a:solidFill>
              </a:rPr>
              <a:t>. </a:t>
            </a:r>
            <a:r>
              <a:rPr lang="fr-FR" sz="2000" dirty="0" smtClean="0">
                <a:solidFill>
                  <a:schemeClr val="bg1"/>
                </a:solidFill>
              </a:rPr>
              <a:t>Distribution des plaquettes</a:t>
            </a:r>
          </a:p>
          <a:p>
            <a:pPr lvl="1"/>
            <a:endParaRPr lang="fr-FR" sz="2000" dirty="0" smtClean="0">
              <a:solidFill>
                <a:schemeClr val="bg1"/>
              </a:solidFill>
            </a:endParaRPr>
          </a:p>
          <a:p>
            <a:pPr lvl="1"/>
            <a:r>
              <a:rPr lang="fr-FR" sz="2800" dirty="0" smtClean="0">
                <a:solidFill>
                  <a:srgbClr val="FF0000"/>
                </a:solidFill>
              </a:rPr>
              <a:t>. </a:t>
            </a:r>
            <a:r>
              <a:rPr lang="fr-FR" sz="2000" dirty="0" smtClean="0">
                <a:solidFill>
                  <a:schemeClr val="bg1"/>
                </a:solidFill>
              </a:rPr>
              <a:t>Actions avec les écoles</a:t>
            </a:r>
          </a:p>
          <a:p>
            <a:pPr lvl="1"/>
            <a:endParaRPr lang="fr-FR" sz="2000" dirty="0" smtClean="0">
              <a:solidFill>
                <a:schemeClr val="bg1"/>
              </a:solidFill>
            </a:endParaRPr>
          </a:p>
          <a:p>
            <a:pPr lvl="1"/>
            <a:r>
              <a:rPr lang="fr-FR" sz="2800" dirty="0" smtClean="0">
                <a:solidFill>
                  <a:srgbClr val="FF0000"/>
                </a:solidFill>
              </a:rPr>
              <a:t>. </a:t>
            </a:r>
            <a:r>
              <a:rPr lang="fr-FR" sz="2000" dirty="0" smtClean="0">
                <a:solidFill>
                  <a:schemeClr val="bg1"/>
                </a:solidFill>
              </a:rPr>
              <a:t>Commission «Suite de l’ERS»</a:t>
            </a:r>
          </a:p>
          <a:p>
            <a:pPr lvl="1"/>
            <a:endParaRPr lang="fr-FR" sz="2000" dirty="0" smtClean="0">
              <a:solidFill>
                <a:schemeClr val="bg1"/>
              </a:solidFill>
            </a:endParaRPr>
          </a:p>
          <a:p>
            <a:pPr lvl="1"/>
            <a:r>
              <a:rPr lang="fr-FR" sz="2800" dirty="0" smtClean="0">
                <a:solidFill>
                  <a:srgbClr val="FF0000"/>
                </a:solidFill>
              </a:rPr>
              <a:t>. </a:t>
            </a:r>
            <a:r>
              <a:rPr lang="fr-FR" sz="2000" dirty="0" smtClean="0">
                <a:solidFill>
                  <a:schemeClr val="bg1"/>
                </a:solidFill>
              </a:rPr>
              <a:t>Commission «gestion des alertes»</a:t>
            </a:r>
          </a:p>
          <a:p>
            <a:pPr lvl="1"/>
            <a:endParaRPr lang="fr-FR" sz="2000" dirty="0" smtClean="0">
              <a:solidFill>
                <a:schemeClr val="bg1"/>
              </a:solidFill>
            </a:endParaRPr>
          </a:p>
          <a:p>
            <a:pPr lvl="1"/>
            <a:endParaRPr lang="fr-FR" sz="2000" dirty="0" smtClean="0">
              <a:solidFill>
                <a:schemeClr val="bg1"/>
              </a:solidFill>
            </a:endParaRPr>
          </a:p>
          <a:p>
            <a:pPr lvl="1"/>
            <a:endParaRPr lang="fr-FR" sz="2000" dirty="0" smtClean="0">
              <a:solidFill>
                <a:schemeClr val="bg1"/>
              </a:solidFill>
            </a:endParaRPr>
          </a:p>
          <a:p>
            <a:pPr lvl="1"/>
            <a:endParaRPr lang="fr-FR" sz="2000" dirty="0" smtClean="0">
              <a:solidFill>
                <a:schemeClr val="bg1"/>
              </a:solidFill>
            </a:endParaRPr>
          </a:p>
          <a:p>
            <a:pPr lvl="1"/>
            <a:r>
              <a:rPr lang="fr-FR" sz="2000" dirty="0" smtClean="0">
                <a:solidFill>
                  <a:schemeClr val="bg1"/>
                </a:solidFill>
              </a:rPr>
              <a:t> </a:t>
            </a:r>
          </a:p>
          <a:p>
            <a:pPr lvl="1"/>
            <a:r>
              <a:rPr lang="fr-FR" dirty="0" smtClean="0">
                <a:solidFill>
                  <a:schemeClr val="accent6">
                    <a:lumMod val="40000"/>
                    <a:lumOff val="60000"/>
                  </a:schemeClr>
                </a:solidFill>
                <a:hlinkClick r:id="rId2"/>
              </a:rPr>
              <a:t>                                                           </a:t>
            </a:r>
            <a:endParaRPr lang="fr-FR" sz="1600" dirty="0" smtClean="0">
              <a:solidFill>
                <a:schemeClr val="accent6">
                  <a:lumMod val="40000"/>
                  <a:lumOff val="60000"/>
                </a:schemeClr>
              </a:solidFill>
            </a:endParaRPr>
          </a:p>
          <a:p>
            <a:endParaRPr lang="fr-FR" dirty="0" smtClean="0">
              <a:solidFill>
                <a:schemeClr val="bg1"/>
              </a:solidFill>
            </a:endParaRPr>
          </a:p>
          <a:p>
            <a:endParaRPr lang="fr-FR" dirty="0" smtClean="0">
              <a:solidFill>
                <a:schemeClr val="bg1"/>
              </a:solidFill>
            </a:endParaRPr>
          </a:p>
          <a:p>
            <a:endParaRPr lang="fr-FR" dirty="0" smtClean="0">
              <a:solidFill>
                <a:schemeClr val="bg1"/>
              </a:solidFill>
            </a:endParaRPr>
          </a:p>
          <a:p>
            <a:endParaRPr lang="fr-FR" dirty="0" smtClean="0">
              <a:solidFill>
                <a:schemeClr val="bg1"/>
              </a:solidFill>
            </a:endParaRPr>
          </a:p>
          <a:p>
            <a:endParaRPr lang="fr-FR" dirty="0" smtClean="0">
              <a:solidFill>
                <a:schemeClr val="bg1"/>
              </a:solidFill>
            </a:endParaRPr>
          </a:p>
          <a:p>
            <a:endParaRPr lang="fr-FR" dirty="0" smtClean="0">
              <a:solidFill>
                <a:schemeClr val="bg1"/>
              </a:solidFill>
            </a:endParaRPr>
          </a:p>
          <a:p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7" name="Titre 6"/>
          <p:cNvSpPr>
            <a:spLocks noGrp="1"/>
          </p:cNvSpPr>
          <p:nvPr>
            <p:ph type="ctrTitle"/>
          </p:nvPr>
        </p:nvSpPr>
        <p:spPr>
          <a:xfrm>
            <a:off x="6833086" y="2863874"/>
            <a:ext cx="2019300" cy="933450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 smtClean="0">
                <a:solidFill>
                  <a:schemeClr val="bg1"/>
                </a:solidFill>
              </a:rPr>
              <a:t>29 juin</a:t>
            </a:r>
            <a:br>
              <a:rPr lang="fr-FR" dirty="0" smtClean="0">
                <a:solidFill>
                  <a:schemeClr val="bg1"/>
                </a:solidFill>
              </a:rPr>
            </a:br>
            <a:r>
              <a:rPr lang="fr-FR" dirty="0" smtClean="0">
                <a:solidFill>
                  <a:schemeClr val="bg1"/>
                </a:solidFill>
              </a:rPr>
              <a:t>2016</a:t>
            </a:r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10" name="Image 9" descr="logo-adera-blanc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22680" y="900066"/>
            <a:ext cx="1358900" cy="762000"/>
          </a:xfrm>
          <a:prstGeom prst="rect">
            <a:avLst/>
          </a:prstGeom>
        </p:spPr>
      </p:pic>
      <p:pic>
        <p:nvPicPr>
          <p:cNvPr id="11" name="Image 10" descr="Capture d’écran 2016-04-24 à 14.21.27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97297" y="670255"/>
            <a:ext cx="1458199" cy="1249885"/>
          </a:xfrm>
          <a:prstGeom prst="rect">
            <a:avLst/>
          </a:prstGeom>
        </p:spPr>
      </p:pic>
      <p:sp>
        <p:nvSpPr>
          <p:cNvPr id="12" name="ZoneTexte 11"/>
          <p:cNvSpPr txBox="1"/>
          <p:nvPr/>
        </p:nvSpPr>
        <p:spPr>
          <a:xfrm>
            <a:off x="4897297" y="2863874"/>
            <a:ext cx="14581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4E1765"/>
                </a:solidFill>
                <a:hlinkClick r:id="rId2"/>
              </a:rPr>
              <a:t>Site Internet SPPPI-PA </a:t>
            </a:r>
            <a:endParaRPr lang="fr-FR" dirty="0">
              <a:solidFill>
                <a:srgbClr val="4E1765"/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160004" y="5091185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SPPPI-PA  </a:t>
            </a:r>
            <a:r>
              <a:rPr lang="fr-FR" sz="2400" dirty="0" err="1" smtClean="0"/>
              <a:t>Copil</a:t>
            </a:r>
            <a:r>
              <a:rPr lang="fr-FR" sz="2400" dirty="0" smtClean="0"/>
              <a:t>  9h&gt;11h  à la Mairie de Bassens</a:t>
            </a:r>
            <a:endParaRPr lang="fr-FR" sz="2400" dirty="0"/>
          </a:p>
        </p:txBody>
      </p:sp>
      <p:sp>
        <p:nvSpPr>
          <p:cNvPr id="8" name="Rectangle 7"/>
          <p:cNvSpPr/>
          <p:nvPr/>
        </p:nvSpPr>
        <p:spPr>
          <a:xfrm>
            <a:off x="0" y="1287597"/>
            <a:ext cx="41529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fr-FR" sz="2800" dirty="0" smtClean="0">
                <a:solidFill>
                  <a:srgbClr val="FF0000"/>
                </a:solidFill>
              </a:rPr>
              <a:t> . </a:t>
            </a:r>
            <a:r>
              <a:rPr lang="fr-FR" sz="2000" dirty="0" smtClean="0">
                <a:solidFill>
                  <a:prstClr val="white"/>
                </a:solidFill>
              </a:rPr>
              <a:t>Forum des SPPPI</a:t>
            </a:r>
            <a:r>
              <a:rPr lang="fr-FR" sz="2000" dirty="0" smtClean="0">
                <a:solidFill>
                  <a:prstClr val="white"/>
                </a:solidFill>
              </a:rPr>
              <a:t>  et ANRT</a:t>
            </a:r>
            <a:endParaRPr lang="fr-FR" sz="2000" dirty="0" smtClean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77114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970866" y="4624668"/>
            <a:ext cx="4610867" cy="596275"/>
          </a:xfrm>
        </p:spPr>
        <p:txBody>
          <a:bodyPr>
            <a:normAutofit/>
          </a:bodyPr>
          <a:lstStyle/>
          <a:p>
            <a:r>
              <a:rPr lang="fr-FR" dirty="0" smtClean="0"/>
              <a:t> « Financements 2016 »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87017" y="5741274"/>
            <a:ext cx="5170134" cy="748553"/>
          </a:xfrm>
        </p:spPr>
        <p:txBody>
          <a:bodyPr>
            <a:normAutofit/>
          </a:bodyPr>
          <a:lstStyle/>
          <a:p>
            <a:r>
              <a:rPr lang="fr-FR" sz="2400" dirty="0" smtClean="0"/>
              <a:t>COPIL 27 avril 2016</a:t>
            </a:r>
            <a:endParaRPr lang="fr-FR" sz="2400" dirty="0"/>
          </a:p>
        </p:txBody>
      </p:sp>
      <p:sp>
        <p:nvSpPr>
          <p:cNvPr id="4" name="ZoneTexte 3"/>
          <p:cNvSpPr txBox="1"/>
          <p:nvPr/>
        </p:nvSpPr>
        <p:spPr>
          <a:xfrm>
            <a:off x="487017" y="855459"/>
            <a:ext cx="37994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 smtClean="0">
              <a:solidFill>
                <a:schemeClr val="bg1"/>
              </a:solidFill>
            </a:endParaRPr>
          </a:p>
          <a:p>
            <a:endParaRPr lang="fr-FR" dirty="0" smtClean="0">
              <a:solidFill>
                <a:schemeClr val="bg1"/>
              </a:solidFill>
            </a:endParaRPr>
          </a:p>
          <a:p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6856290" y="326309"/>
            <a:ext cx="1846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 smtClean="0">
                <a:solidFill>
                  <a:srgbClr val="FFFFFF"/>
                </a:solidFill>
              </a:rPr>
              <a:t> </a:t>
            </a:r>
            <a:endParaRPr lang="fr-FR" sz="2000" dirty="0">
              <a:solidFill>
                <a:srgbClr val="FFFFFF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6856290" y="2363535"/>
            <a:ext cx="205068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FFFF"/>
                </a:solidFill>
              </a:rPr>
              <a:t>Action 3</a:t>
            </a:r>
          </a:p>
          <a:p>
            <a:endParaRPr lang="fr-FR" dirty="0" smtClean="0">
              <a:solidFill>
                <a:srgbClr val="FFFFFF"/>
              </a:solidFill>
            </a:endParaRPr>
          </a:p>
          <a:p>
            <a:r>
              <a:rPr lang="fr-FR" dirty="0" smtClean="0">
                <a:solidFill>
                  <a:srgbClr val="FFFFFF"/>
                </a:solidFill>
              </a:rPr>
              <a:t>« Suites… ERS »</a:t>
            </a:r>
          </a:p>
          <a:p>
            <a:endParaRPr lang="fr-FR" dirty="0" smtClean="0">
              <a:solidFill>
                <a:srgbClr val="FFFFFF"/>
              </a:solidFill>
            </a:endParaRPr>
          </a:p>
          <a:p>
            <a:endParaRPr lang="fr-FR" dirty="0" smtClean="0">
              <a:solidFill>
                <a:srgbClr val="FFFFFF"/>
              </a:solidFill>
            </a:endParaRPr>
          </a:p>
          <a:p>
            <a:r>
              <a:rPr lang="fr-FR" dirty="0" err="1" smtClean="0">
                <a:solidFill>
                  <a:srgbClr val="FFFFFF"/>
                </a:solidFill>
              </a:rPr>
              <a:t>Burgeap</a:t>
            </a:r>
            <a:endParaRPr lang="fr-FR" dirty="0" smtClean="0">
              <a:solidFill>
                <a:srgbClr val="FFFFFF"/>
              </a:solidFill>
            </a:endParaRPr>
          </a:p>
          <a:p>
            <a:endParaRPr lang="fr-FR" dirty="0" smtClean="0">
              <a:solidFill>
                <a:srgbClr val="FFFFFF"/>
              </a:solidFill>
            </a:endParaRPr>
          </a:p>
          <a:p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4699196" y="347627"/>
            <a:ext cx="1915909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 smtClean="0"/>
          </a:p>
          <a:p>
            <a:r>
              <a:rPr lang="fr-FR" dirty="0" smtClean="0"/>
              <a:t>Participations</a:t>
            </a:r>
          </a:p>
          <a:p>
            <a:r>
              <a:rPr lang="fr-FR" dirty="0" smtClean="0"/>
              <a:t>aux forum des</a:t>
            </a:r>
          </a:p>
          <a:p>
            <a:r>
              <a:rPr lang="fr-FR" dirty="0" err="1" smtClean="0"/>
              <a:t>Spppi</a:t>
            </a:r>
            <a:r>
              <a:rPr lang="fr-FR" dirty="0" smtClean="0"/>
              <a:t> (Artois) et</a:t>
            </a:r>
          </a:p>
          <a:p>
            <a:r>
              <a:rPr lang="fr-FR" dirty="0" smtClean="0"/>
              <a:t>ANRT… 11/12 et </a:t>
            </a:r>
            <a:r>
              <a:rPr lang="fr-FR" smtClean="0"/>
              <a:t>13 octobre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950026" y="520038"/>
            <a:ext cx="302084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i="1" dirty="0" smtClean="0">
                <a:solidFill>
                  <a:srgbClr val="FFFFFF"/>
                </a:solidFill>
              </a:rPr>
              <a:t>Prochain COPIL</a:t>
            </a:r>
          </a:p>
          <a:p>
            <a:endParaRPr lang="fr-FR" sz="3200" dirty="0" smtClean="0">
              <a:solidFill>
                <a:srgbClr val="FFFFFF"/>
              </a:solidFill>
            </a:endParaRPr>
          </a:p>
          <a:p>
            <a:endParaRPr lang="fr-FR" sz="3200" dirty="0" smtClean="0">
              <a:solidFill>
                <a:srgbClr val="FFFFFF"/>
              </a:solidFill>
            </a:endParaRPr>
          </a:p>
          <a:p>
            <a:r>
              <a:rPr lang="fr-FR" sz="3200" dirty="0" smtClean="0">
                <a:solidFill>
                  <a:srgbClr val="FFFFFF"/>
                </a:solidFill>
              </a:rPr>
              <a:t>Septembre 2016</a:t>
            </a:r>
            <a:endParaRPr lang="fr-FR" sz="3200" dirty="0">
              <a:solidFill>
                <a:srgbClr val="FFFFFF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856290" y="541753"/>
            <a:ext cx="2286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fr-FR" dirty="0" smtClean="0">
                <a:solidFill>
                  <a:srgbClr val="FFFFFF"/>
                </a:solidFill>
              </a:rPr>
              <a:t>Observatoire</a:t>
            </a:r>
            <a:r>
              <a:rPr lang="fr-FR" dirty="0" smtClean="0">
                <a:solidFill>
                  <a:prstClr val="black"/>
                </a:solidFill>
              </a:rPr>
              <a:t> </a:t>
            </a:r>
            <a:endParaRPr lang="fr-FR" dirty="0">
              <a:solidFill>
                <a:prstClr val="black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776456" y="2698663"/>
            <a:ext cx="176139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fr-FR" dirty="0" smtClean="0">
                <a:solidFill>
                  <a:srgbClr val="660066"/>
                </a:solidFill>
              </a:rPr>
              <a:t>Commission nouveaux projets </a:t>
            </a:r>
          </a:p>
          <a:p>
            <a:pPr lvl="0"/>
            <a:r>
              <a:rPr lang="fr-FR" dirty="0" smtClean="0">
                <a:solidFill>
                  <a:srgbClr val="660066"/>
                </a:solidFill>
              </a:rPr>
              <a:t>(</a:t>
            </a:r>
            <a:r>
              <a:rPr lang="fr-FR" dirty="0" err="1" smtClean="0">
                <a:solidFill>
                  <a:srgbClr val="660066"/>
                </a:solidFill>
              </a:rPr>
              <a:t>ent</a:t>
            </a:r>
            <a:r>
              <a:rPr lang="fr-FR" dirty="0" smtClean="0">
                <a:solidFill>
                  <a:srgbClr val="660066"/>
                </a:solidFill>
              </a:rPr>
              <a:t>. </a:t>
            </a:r>
            <a:r>
              <a:rPr lang="fr-FR" dirty="0" err="1" smtClean="0">
                <a:solidFill>
                  <a:srgbClr val="660066"/>
                </a:solidFill>
              </a:rPr>
              <a:t>Lafon</a:t>
            </a:r>
            <a:r>
              <a:rPr lang="fr-FR" dirty="0" smtClean="0">
                <a:solidFill>
                  <a:srgbClr val="660066"/>
                </a:solidFill>
              </a:rPr>
              <a:t>,…)</a:t>
            </a:r>
            <a:endParaRPr lang="fr-FR" dirty="0">
              <a:solidFill>
                <a:srgbClr val="660066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856290" y="1178624"/>
            <a:ext cx="228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fr-FR" dirty="0" smtClean="0">
                <a:solidFill>
                  <a:schemeClr val="bg1"/>
                </a:solidFill>
              </a:rPr>
              <a:t>Recherche RDT/</a:t>
            </a:r>
          </a:p>
          <a:p>
            <a:pPr lvl="0"/>
            <a:r>
              <a:rPr lang="fr-FR" dirty="0" err="1" smtClean="0">
                <a:solidFill>
                  <a:schemeClr val="bg1"/>
                </a:solidFill>
              </a:rPr>
              <a:t>MEEM-Resto-Terrin</a:t>
            </a:r>
            <a:endParaRPr lang="fr-FR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77114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Programme sept 2016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74995" y="873097"/>
            <a:ext cx="8012700" cy="550186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fr-FR" dirty="0" smtClean="0"/>
          </a:p>
          <a:p>
            <a:pPr>
              <a:buNone/>
            </a:pPr>
            <a:r>
              <a:rPr lang="fr-FR" sz="2800" dirty="0" smtClean="0">
                <a:solidFill>
                  <a:srgbClr val="FF0000"/>
                </a:solidFill>
              </a:rPr>
              <a:t>Prochaine réunion fin mai/ juin / juillet (début)</a:t>
            </a:r>
          </a:p>
          <a:p>
            <a:r>
              <a:rPr lang="fr-FR" sz="2595" dirty="0" smtClean="0"/>
              <a:t>Suite de l’ERS &gt; contact et planification de l’étude</a:t>
            </a:r>
          </a:p>
          <a:p>
            <a:pPr lvl="0">
              <a:defRPr/>
            </a:pPr>
            <a:r>
              <a:rPr lang="fr-FR" sz="2595" dirty="0" smtClean="0"/>
              <a:t>Suite implémentation du Site </a:t>
            </a:r>
            <a:r>
              <a:rPr lang="fr-FR" sz="2595" dirty="0"/>
              <a:t>du SPPPI et Observatoire de l’Economie et la Sécurité Industrielles de la presqu’île</a:t>
            </a:r>
            <a:r>
              <a:rPr lang="fr-FR" sz="2595" dirty="0" smtClean="0"/>
              <a:t>,</a:t>
            </a:r>
          </a:p>
          <a:p>
            <a:pPr lvl="0">
              <a:defRPr/>
            </a:pPr>
            <a:r>
              <a:rPr lang="fr-FR" sz="2595" dirty="0" smtClean="0"/>
              <a:t>Commission nouveaux projets…RESIRISK/</a:t>
            </a:r>
            <a:r>
              <a:rPr lang="fr-FR" sz="2595" dirty="0" err="1" smtClean="0"/>
              <a:t>Lafon</a:t>
            </a:r>
            <a:endParaRPr lang="fr-FR" sz="2595" dirty="0" smtClean="0"/>
          </a:p>
          <a:p>
            <a:pPr lvl="0">
              <a:defRPr/>
            </a:pPr>
            <a:r>
              <a:rPr lang="fr-FR" sz="2595" dirty="0" smtClean="0"/>
              <a:t>Ecoles Bassens… réunion juillet</a:t>
            </a:r>
          </a:p>
          <a:p>
            <a:pPr lvl="0">
              <a:defRPr/>
            </a:pPr>
            <a:r>
              <a:rPr lang="fr-FR" sz="2595" dirty="0" smtClean="0"/>
              <a:t>Avancée du  </a:t>
            </a:r>
            <a:r>
              <a:rPr lang="fr-FR" sz="2595" dirty="0"/>
              <a:t>programme de </a:t>
            </a:r>
            <a:r>
              <a:rPr lang="fr-FR" sz="2595" dirty="0" smtClean="0">
                <a:hlinkClick r:id="rId2" action="ppaction://hlinkfile"/>
              </a:rPr>
              <a:t>recherche</a:t>
            </a:r>
            <a:r>
              <a:rPr lang="fr-FR" sz="2595" dirty="0" smtClean="0"/>
              <a:t> </a:t>
            </a:r>
            <a:r>
              <a:rPr lang="fr-FR" sz="2595" dirty="0"/>
              <a:t>- Risque, Décision Territoire /</a:t>
            </a:r>
            <a:r>
              <a:rPr lang="fr-FR" sz="2595" dirty="0">
                <a:hlinkClick r:id="rId3" action="ppaction://hlinkfile"/>
              </a:rPr>
              <a:t>MEDDE,</a:t>
            </a:r>
            <a:r>
              <a:rPr lang="fr-FR" sz="2595" dirty="0"/>
              <a:t> </a:t>
            </a:r>
            <a:r>
              <a:rPr lang="fr-FR" sz="2595" dirty="0" err="1" smtClean="0"/>
              <a:t>RestoTerrin</a:t>
            </a:r>
            <a:endParaRPr lang="fr-FR" sz="2595" dirty="0" smtClean="0"/>
          </a:p>
          <a:p>
            <a:endParaRPr lang="fr-FR" sz="2600" dirty="0" smtClean="0"/>
          </a:p>
          <a:p>
            <a:pPr>
              <a:buNone/>
            </a:pPr>
            <a:endParaRPr lang="fr-FR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4404" y="5767731"/>
            <a:ext cx="1037235" cy="9102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06874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264620" y="309207"/>
            <a:ext cx="4373629" cy="96026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>
                <a:solidFill>
                  <a:schemeClr val="bg1"/>
                </a:solidFill>
              </a:rPr>
              <a:t>    </a:t>
            </a:r>
          </a:p>
          <a:p>
            <a:pPr lvl="1"/>
            <a:endParaRPr lang="fr-FR" sz="2800" dirty="0" smtClean="0">
              <a:solidFill>
                <a:srgbClr val="FF0000"/>
              </a:solidFill>
            </a:endParaRPr>
          </a:p>
          <a:p>
            <a:r>
              <a:rPr lang="fr-FR" sz="2800" dirty="0" smtClean="0">
                <a:solidFill>
                  <a:srgbClr val="FF0000"/>
                </a:solidFill>
              </a:rPr>
              <a:t>. </a:t>
            </a:r>
            <a:r>
              <a:rPr lang="fr-FR" sz="2000" dirty="0" smtClean="0">
                <a:solidFill>
                  <a:schemeClr val="bg1"/>
                </a:solidFill>
              </a:rPr>
              <a:t>Le point financier</a:t>
            </a:r>
            <a:endParaRPr lang="fr-FR" dirty="0" smtClean="0">
              <a:solidFill>
                <a:schemeClr val="bg1"/>
              </a:solidFill>
            </a:endParaRPr>
          </a:p>
          <a:p>
            <a:endParaRPr lang="fr-FR" dirty="0" smtClean="0">
              <a:solidFill>
                <a:schemeClr val="bg1"/>
              </a:solidFill>
            </a:endParaRPr>
          </a:p>
          <a:p>
            <a:endParaRPr lang="fr-FR" dirty="0" smtClean="0">
              <a:solidFill>
                <a:schemeClr val="bg1"/>
              </a:solidFill>
            </a:endParaRPr>
          </a:p>
          <a:p>
            <a:pPr marL="0" lvl="1"/>
            <a:r>
              <a:rPr lang="fr-FR" sz="2800" dirty="0" smtClean="0">
                <a:solidFill>
                  <a:srgbClr val="FF0000"/>
                </a:solidFill>
              </a:rPr>
              <a:t>. </a:t>
            </a:r>
            <a:r>
              <a:rPr lang="fr-FR" sz="2000" dirty="0" smtClean="0">
                <a:solidFill>
                  <a:schemeClr val="bg1"/>
                </a:solidFill>
              </a:rPr>
              <a:t>Forum des </a:t>
            </a:r>
            <a:r>
              <a:rPr lang="fr-FR" sz="2000" dirty="0" err="1" smtClean="0">
                <a:solidFill>
                  <a:schemeClr val="bg1"/>
                </a:solidFill>
              </a:rPr>
              <a:t>spppi</a:t>
            </a:r>
            <a:r>
              <a:rPr lang="fr-FR" sz="2000" dirty="0" smtClean="0">
                <a:solidFill>
                  <a:schemeClr val="bg1"/>
                </a:solidFill>
              </a:rPr>
              <a:t>  et ANRT</a:t>
            </a:r>
          </a:p>
          <a:p>
            <a:pPr marL="0" lvl="1"/>
            <a:endParaRPr lang="fr-FR" sz="2000" dirty="0" smtClean="0">
              <a:solidFill>
                <a:schemeClr val="bg1"/>
              </a:solidFill>
            </a:endParaRPr>
          </a:p>
          <a:p>
            <a:pPr marL="0" lvl="1"/>
            <a:endParaRPr lang="fr-FR" sz="2000" dirty="0" smtClean="0">
              <a:solidFill>
                <a:schemeClr val="bg1"/>
              </a:solidFill>
            </a:endParaRPr>
          </a:p>
          <a:p>
            <a:pPr marL="0" lvl="1"/>
            <a:r>
              <a:rPr lang="fr-FR" sz="2800" dirty="0" smtClean="0">
                <a:solidFill>
                  <a:srgbClr val="FF0000"/>
                </a:solidFill>
              </a:rPr>
              <a:t>.</a:t>
            </a:r>
            <a:r>
              <a:rPr lang="fr-FR" sz="2800" dirty="0" smtClean="0">
                <a:solidFill>
                  <a:schemeClr val="bg1"/>
                </a:solidFill>
              </a:rPr>
              <a:t> </a:t>
            </a:r>
            <a:r>
              <a:rPr lang="fr-FR" sz="2000" dirty="0" smtClean="0">
                <a:solidFill>
                  <a:schemeClr val="bg1"/>
                </a:solidFill>
              </a:rPr>
              <a:t>Distribution des plaquettes</a:t>
            </a:r>
          </a:p>
          <a:p>
            <a:pPr marL="0" lvl="1"/>
            <a:endParaRPr lang="fr-FR" sz="2000" dirty="0" smtClean="0">
              <a:solidFill>
                <a:schemeClr val="bg1"/>
              </a:solidFill>
            </a:endParaRPr>
          </a:p>
          <a:p>
            <a:endParaRPr lang="fr-FR" dirty="0" smtClean="0">
              <a:solidFill>
                <a:schemeClr val="bg1"/>
              </a:solidFill>
            </a:endParaRPr>
          </a:p>
          <a:p>
            <a:endParaRPr lang="fr-FR" dirty="0" smtClean="0">
              <a:solidFill>
                <a:schemeClr val="bg1"/>
              </a:solidFill>
            </a:endParaRPr>
          </a:p>
          <a:p>
            <a:r>
              <a:rPr lang="fr-FR" dirty="0" smtClean="0">
                <a:solidFill>
                  <a:schemeClr val="bg1"/>
                </a:solidFill>
              </a:rPr>
              <a:t>             </a:t>
            </a:r>
          </a:p>
          <a:p>
            <a:endParaRPr lang="fr-FR" dirty="0" smtClean="0">
              <a:solidFill>
                <a:schemeClr val="bg1"/>
              </a:solidFill>
            </a:endParaRPr>
          </a:p>
          <a:p>
            <a:r>
              <a:rPr lang="fr-FR" dirty="0" smtClean="0">
                <a:solidFill>
                  <a:schemeClr val="bg1"/>
                </a:solidFill>
              </a:rPr>
              <a:t> </a:t>
            </a:r>
          </a:p>
          <a:p>
            <a:r>
              <a:rPr lang="fr-FR" dirty="0" smtClean="0">
                <a:solidFill>
                  <a:schemeClr val="bg1"/>
                </a:solidFill>
              </a:rPr>
              <a:t>         </a:t>
            </a:r>
          </a:p>
          <a:p>
            <a:endParaRPr lang="fr-FR" dirty="0" smtClean="0">
              <a:solidFill>
                <a:schemeClr val="bg1"/>
              </a:solidFill>
            </a:endParaRPr>
          </a:p>
          <a:p>
            <a:endParaRPr lang="fr-FR" dirty="0" smtClean="0">
              <a:solidFill>
                <a:schemeClr val="bg1"/>
              </a:solidFill>
            </a:endParaRPr>
          </a:p>
          <a:p>
            <a:pPr lvl="1"/>
            <a:endParaRPr lang="fr-FR" sz="2000" dirty="0" smtClean="0">
              <a:solidFill>
                <a:schemeClr val="bg1"/>
              </a:solidFill>
            </a:endParaRPr>
          </a:p>
          <a:p>
            <a:pPr lvl="1"/>
            <a:endParaRPr lang="fr-FR" sz="2000" dirty="0" smtClean="0">
              <a:solidFill>
                <a:schemeClr val="bg1"/>
              </a:solidFill>
            </a:endParaRPr>
          </a:p>
          <a:p>
            <a:pPr lvl="1"/>
            <a:endParaRPr lang="fr-FR" sz="2000" dirty="0" smtClean="0">
              <a:solidFill>
                <a:schemeClr val="bg1"/>
              </a:solidFill>
            </a:endParaRPr>
          </a:p>
          <a:p>
            <a:pPr lvl="1"/>
            <a:endParaRPr lang="fr-FR" sz="2000" dirty="0" smtClean="0">
              <a:solidFill>
                <a:schemeClr val="bg1"/>
              </a:solidFill>
            </a:endParaRPr>
          </a:p>
          <a:p>
            <a:pPr lvl="1"/>
            <a:endParaRPr lang="fr-FR" sz="2000" dirty="0" smtClean="0">
              <a:solidFill>
                <a:schemeClr val="bg1"/>
              </a:solidFill>
            </a:endParaRPr>
          </a:p>
          <a:p>
            <a:pPr lvl="1"/>
            <a:endParaRPr lang="fr-FR" sz="2000" dirty="0" smtClean="0">
              <a:solidFill>
                <a:schemeClr val="bg1"/>
              </a:solidFill>
            </a:endParaRPr>
          </a:p>
          <a:p>
            <a:pPr lvl="1"/>
            <a:endParaRPr lang="fr-FR" dirty="0" smtClean="0">
              <a:solidFill>
                <a:schemeClr val="accent6">
                  <a:lumMod val="40000"/>
                  <a:lumOff val="60000"/>
                </a:schemeClr>
              </a:solidFill>
              <a:hlinkClick r:id="rId2"/>
            </a:endParaRPr>
          </a:p>
          <a:p>
            <a:endParaRPr lang="fr-FR" dirty="0" smtClean="0">
              <a:solidFill>
                <a:schemeClr val="bg1"/>
              </a:solidFill>
            </a:endParaRPr>
          </a:p>
          <a:p>
            <a:endParaRPr lang="fr-FR" dirty="0" smtClean="0">
              <a:solidFill>
                <a:schemeClr val="bg1"/>
              </a:solidFill>
            </a:endParaRPr>
          </a:p>
          <a:p>
            <a:endParaRPr lang="fr-FR" dirty="0" smtClean="0">
              <a:solidFill>
                <a:schemeClr val="bg1"/>
              </a:solidFill>
            </a:endParaRPr>
          </a:p>
          <a:p>
            <a:endParaRPr lang="fr-FR" dirty="0" smtClean="0">
              <a:solidFill>
                <a:schemeClr val="bg1"/>
              </a:solidFill>
            </a:endParaRPr>
          </a:p>
          <a:p>
            <a:endParaRPr lang="fr-FR" dirty="0" smtClean="0">
              <a:solidFill>
                <a:schemeClr val="bg1"/>
              </a:solidFill>
            </a:endParaRPr>
          </a:p>
          <a:p>
            <a:endParaRPr lang="fr-FR" dirty="0" smtClean="0">
              <a:solidFill>
                <a:schemeClr val="bg1"/>
              </a:solidFill>
            </a:endParaRPr>
          </a:p>
          <a:p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1058384" y="485590"/>
            <a:ext cx="25842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i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Ordre  du jour</a:t>
            </a:r>
            <a:endParaRPr lang="fr-FR" sz="2400" i="1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212170" y="4824081"/>
            <a:ext cx="368562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/>
              <a:t>http://</a:t>
            </a:r>
            <a:r>
              <a:rPr lang="fr-FR" dirty="0" err="1" smtClean="0"/>
              <a:t>www.assises-risques.com</a:t>
            </a:r>
            <a:r>
              <a:rPr lang="fr-FR" dirty="0" smtClean="0"/>
              <a:t>/</a:t>
            </a:r>
          </a:p>
          <a:p>
            <a:endParaRPr lang="fr-FR" dirty="0" smtClean="0"/>
          </a:p>
          <a:p>
            <a:endParaRPr lang="fr-FR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77114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 descr="Capture d’écran 2016-06-28 à 10.00.1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98473" y="555607"/>
            <a:ext cx="8118539" cy="6234572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Forum des </a:t>
            </a:r>
            <a:r>
              <a:rPr lang="fr-FR" dirty="0" err="1" smtClean="0"/>
              <a:t>spppi</a:t>
            </a:r>
            <a:r>
              <a:rPr lang="fr-FR" dirty="0" smtClean="0"/>
              <a:t> ARRAS</a:t>
            </a:r>
            <a:br>
              <a:rPr lang="fr-FR" dirty="0" smtClean="0"/>
            </a:br>
            <a:r>
              <a:rPr lang="fr-FR" sz="2000" dirty="0" smtClean="0"/>
              <a:t>préparation  réunion Paris 11-12 Juillet</a:t>
            </a:r>
            <a:endParaRPr lang="fr-FR" sz="20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Présentation de certaines actions phares des SPPPI</a:t>
            </a:r>
          </a:p>
          <a:p>
            <a:r>
              <a:rPr lang="fr-FR" dirty="0" smtClean="0"/>
              <a:t>Evolution des activités et du mode de fonctionnement des SPPPI</a:t>
            </a:r>
          </a:p>
          <a:p>
            <a:r>
              <a:rPr lang="fr-FR" dirty="0" smtClean="0"/>
              <a:t>Réhabilitation des Sites et Sols Pollués </a:t>
            </a:r>
          </a:p>
          <a:p>
            <a:r>
              <a:rPr lang="fr-FR" dirty="0" smtClean="0"/>
              <a:t>Rôle des SPPPI et actions dans le cadre de la Mise en œuvre des PPRT (1h30)… </a:t>
            </a:r>
            <a:r>
              <a:rPr lang="fr-FR" dirty="0" smtClean="0">
                <a:solidFill>
                  <a:schemeClr val="accent2">
                    <a:lumMod val="75000"/>
                    <a:lumOff val="25000"/>
                  </a:schemeClr>
                </a:solidFill>
              </a:rPr>
              <a:t>SPPPI –PA avec RESIRISK</a:t>
            </a:r>
          </a:p>
          <a:p>
            <a:endParaRPr lang="fr-FR" dirty="0" smtClean="0">
              <a:solidFill>
                <a:schemeClr val="accent2">
                  <a:lumMod val="75000"/>
                  <a:lumOff val="25000"/>
                </a:schemeClr>
              </a:solidFill>
            </a:endParaRPr>
          </a:p>
          <a:p>
            <a:r>
              <a:rPr lang="fr-FR" dirty="0" smtClean="0">
                <a:solidFill>
                  <a:schemeClr val="accent2">
                    <a:lumMod val="75000"/>
                    <a:lumOff val="25000"/>
                  </a:schemeClr>
                </a:solidFill>
              </a:rPr>
              <a:t>…visites… ateliers…  et ANRT Douai</a:t>
            </a:r>
          </a:p>
          <a:p>
            <a:endParaRPr lang="fr-FR" dirty="0" smtClean="0"/>
          </a:p>
          <a:p>
            <a:endParaRPr lang="fr-FR" dirty="0"/>
          </a:p>
        </p:txBody>
      </p:sp>
      <p:pic>
        <p:nvPicPr>
          <p:cNvPr id="4" name="Image 3" descr="Capture d’écran 2016-06-28 à 10.31.4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38753" y="484094"/>
            <a:ext cx="2970091" cy="1357933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264620" y="309207"/>
            <a:ext cx="4373629" cy="6771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>
                <a:solidFill>
                  <a:schemeClr val="bg1"/>
                </a:solidFill>
              </a:rPr>
              <a:t>    </a:t>
            </a:r>
          </a:p>
          <a:p>
            <a:pPr lvl="1"/>
            <a:endParaRPr lang="fr-FR" sz="2800" dirty="0" smtClean="0">
              <a:solidFill>
                <a:srgbClr val="FF0000"/>
              </a:solidFill>
            </a:endParaRPr>
          </a:p>
          <a:p>
            <a:endParaRPr lang="fr-FR" dirty="0" smtClean="0">
              <a:solidFill>
                <a:schemeClr val="bg1"/>
              </a:solidFill>
            </a:endParaRPr>
          </a:p>
          <a:p>
            <a:r>
              <a:rPr lang="fr-FR" sz="2800" dirty="0" smtClean="0">
                <a:solidFill>
                  <a:srgbClr val="FF0000"/>
                </a:solidFill>
              </a:rPr>
              <a:t>. </a:t>
            </a:r>
            <a:r>
              <a:rPr lang="fr-FR" sz="2000" dirty="0" smtClean="0">
                <a:solidFill>
                  <a:schemeClr val="bg1"/>
                </a:solidFill>
              </a:rPr>
              <a:t>Action 1</a:t>
            </a:r>
          </a:p>
          <a:p>
            <a:r>
              <a:rPr lang="fr-FR" sz="2000" dirty="0" smtClean="0">
                <a:solidFill>
                  <a:schemeClr val="bg1"/>
                </a:solidFill>
              </a:rPr>
              <a:t> </a:t>
            </a:r>
          </a:p>
          <a:p>
            <a:pPr marL="0" lvl="1"/>
            <a:r>
              <a:rPr lang="fr-FR" sz="2000" dirty="0" smtClean="0">
                <a:solidFill>
                  <a:schemeClr val="bg1"/>
                </a:solidFill>
              </a:rPr>
              <a:t>Education et culture du risque avec les écoles…    </a:t>
            </a:r>
            <a:r>
              <a:rPr lang="fr-FR" dirty="0" smtClean="0">
                <a:solidFill>
                  <a:schemeClr val="bg1"/>
                </a:solidFill>
              </a:rPr>
              <a:t>et PPMS</a:t>
            </a:r>
          </a:p>
          <a:p>
            <a:endParaRPr lang="fr-FR" dirty="0" smtClean="0">
              <a:solidFill>
                <a:schemeClr val="bg1"/>
              </a:solidFill>
            </a:endParaRPr>
          </a:p>
          <a:p>
            <a:endParaRPr lang="fr-FR" dirty="0" smtClean="0">
              <a:solidFill>
                <a:schemeClr val="bg1"/>
              </a:solidFill>
            </a:endParaRPr>
          </a:p>
          <a:p>
            <a:pPr lvl="1"/>
            <a:endParaRPr lang="fr-FR" sz="2000" dirty="0" smtClean="0">
              <a:solidFill>
                <a:schemeClr val="bg1"/>
              </a:solidFill>
            </a:endParaRPr>
          </a:p>
          <a:p>
            <a:pPr lvl="1"/>
            <a:endParaRPr lang="fr-FR" sz="2000" dirty="0" smtClean="0">
              <a:solidFill>
                <a:schemeClr val="bg1"/>
              </a:solidFill>
            </a:endParaRPr>
          </a:p>
          <a:p>
            <a:pPr lvl="1"/>
            <a:endParaRPr lang="fr-FR" sz="2000" dirty="0" smtClean="0">
              <a:solidFill>
                <a:schemeClr val="bg1"/>
              </a:solidFill>
            </a:endParaRPr>
          </a:p>
          <a:p>
            <a:pPr lvl="1"/>
            <a:endParaRPr lang="fr-FR" sz="2000" dirty="0" smtClean="0">
              <a:solidFill>
                <a:schemeClr val="bg1"/>
              </a:solidFill>
            </a:endParaRPr>
          </a:p>
          <a:p>
            <a:pPr lvl="1"/>
            <a:endParaRPr lang="fr-FR" sz="2000" dirty="0" smtClean="0">
              <a:solidFill>
                <a:schemeClr val="bg1"/>
              </a:solidFill>
            </a:endParaRPr>
          </a:p>
          <a:p>
            <a:pPr lvl="1"/>
            <a:endParaRPr lang="fr-FR" sz="2000" dirty="0" smtClean="0">
              <a:solidFill>
                <a:schemeClr val="bg1"/>
              </a:solidFill>
            </a:endParaRPr>
          </a:p>
          <a:p>
            <a:pPr lvl="1"/>
            <a:endParaRPr lang="fr-FR" dirty="0" smtClean="0">
              <a:solidFill>
                <a:schemeClr val="accent6">
                  <a:lumMod val="40000"/>
                  <a:lumOff val="60000"/>
                </a:schemeClr>
              </a:solidFill>
              <a:hlinkClick r:id="rId2"/>
            </a:endParaRPr>
          </a:p>
          <a:p>
            <a:endParaRPr lang="fr-FR" dirty="0" smtClean="0">
              <a:solidFill>
                <a:schemeClr val="bg1"/>
              </a:solidFill>
            </a:endParaRPr>
          </a:p>
          <a:p>
            <a:endParaRPr lang="fr-FR" dirty="0" smtClean="0">
              <a:solidFill>
                <a:schemeClr val="bg1"/>
              </a:solidFill>
            </a:endParaRPr>
          </a:p>
          <a:p>
            <a:endParaRPr lang="fr-FR" dirty="0" smtClean="0">
              <a:solidFill>
                <a:schemeClr val="bg1"/>
              </a:solidFill>
            </a:endParaRPr>
          </a:p>
          <a:p>
            <a:endParaRPr lang="fr-FR" dirty="0" smtClean="0">
              <a:solidFill>
                <a:schemeClr val="bg1"/>
              </a:solidFill>
            </a:endParaRPr>
          </a:p>
          <a:p>
            <a:endParaRPr lang="fr-FR" dirty="0" smtClean="0">
              <a:solidFill>
                <a:schemeClr val="bg1"/>
              </a:solidFill>
            </a:endParaRPr>
          </a:p>
          <a:p>
            <a:endParaRPr lang="fr-FR" dirty="0" smtClean="0">
              <a:solidFill>
                <a:schemeClr val="bg1"/>
              </a:solidFill>
            </a:endParaRPr>
          </a:p>
          <a:p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1058384" y="485590"/>
            <a:ext cx="25842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i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Ordre  du jour</a:t>
            </a:r>
            <a:endParaRPr lang="fr-FR" sz="2400" i="1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46857" y="3059355"/>
            <a:ext cx="196179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fr-FR" sz="1400" dirty="0" smtClean="0">
                <a:solidFill>
                  <a:prstClr val="white"/>
                </a:solidFill>
                <a:hlinkClick r:id="rId3"/>
              </a:rPr>
              <a:t>Malette pédagogique</a:t>
            </a:r>
            <a:endParaRPr lang="fr-FR" sz="1400" dirty="0" smtClean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638249" y="485590"/>
            <a:ext cx="2757351" cy="1754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/>
              <a:t>Action 1</a:t>
            </a:r>
          </a:p>
          <a:p>
            <a:endParaRPr lang="fr-FR" dirty="0" smtClean="0"/>
          </a:p>
          <a:p>
            <a:r>
              <a:rPr lang="fr-FR" dirty="0" smtClean="0"/>
              <a:t>Suite « Ecoles » </a:t>
            </a:r>
          </a:p>
          <a:p>
            <a:r>
              <a:rPr lang="fr-FR" dirty="0" smtClean="0"/>
              <a:t>et PPMS</a:t>
            </a:r>
          </a:p>
          <a:p>
            <a:endParaRPr lang="fr-FR" dirty="0" smtClean="0"/>
          </a:p>
          <a:p>
            <a:r>
              <a:rPr lang="fr-FR" dirty="0" smtClean="0"/>
              <a:t>SPPPI</a:t>
            </a:r>
            <a:endParaRPr lang="fr-FR" dirty="0"/>
          </a:p>
        </p:txBody>
      </p:sp>
      <p:sp>
        <p:nvSpPr>
          <p:cNvPr id="13" name="Rectangle 12"/>
          <p:cNvSpPr/>
          <p:nvPr/>
        </p:nvSpPr>
        <p:spPr>
          <a:xfrm>
            <a:off x="7003686" y="3074743"/>
            <a:ext cx="150599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>
                <a:solidFill>
                  <a:srgbClr val="FFFFFF"/>
                </a:solidFill>
              </a:rPr>
              <a:t>Ecole Rosa Bonheur</a:t>
            </a:r>
          </a:p>
        </p:txBody>
      </p:sp>
      <p:sp>
        <p:nvSpPr>
          <p:cNvPr id="10" name="Rectangle 9"/>
          <p:cNvSpPr/>
          <p:nvPr/>
        </p:nvSpPr>
        <p:spPr>
          <a:xfrm>
            <a:off x="264620" y="4718251"/>
            <a:ext cx="83485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>
                <a:hlinkClick r:id="rId4"/>
              </a:rPr>
              <a:t>Téléchargement fichier zip pour les écoles</a:t>
            </a:r>
            <a:endParaRPr lang="fr-FR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77114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 contact ?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98474" y="1446342"/>
            <a:ext cx="8515433" cy="5411658"/>
          </a:xfrm>
        </p:spPr>
        <p:txBody>
          <a:bodyPr/>
          <a:lstStyle/>
          <a:p>
            <a:r>
              <a:rPr lang="fr-FR" dirty="0" smtClean="0"/>
              <a:t>Action 2016/2017</a:t>
            </a:r>
            <a:endParaRPr lang="fr-FR" dirty="0"/>
          </a:p>
        </p:txBody>
      </p:sp>
      <p:pic>
        <p:nvPicPr>
          <p:cNvPr id="4" name="Image 3" descr="Capture d’écran 2016-06-26 à 18.17.0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0125" y="2119267"/>
            <a:ext cx="7292541" cy="311664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373228" y="485590"/>
            <a:ext cx="4373629" cy="609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>
                <a:solidFill>
                  <a:schemeClr val="bg1"/>
                </a:solidFill>
              </a:rPr>
              <a:t>    </a:t>
            </a:r>
          </a:p>
          <a:p>
            <a:pPr lvl="1"/>
            <a:endParaRPr lang="fr-FR" sz="2800" dirty="0" smtClean="0">
              <a:solidFill>
                <a:srgbClr val="FF0000"/>
              </a:solidFill>
            </a:endParaRPr>
          </a:p>
          <a:p>
            <a:r>
              <a:rPr lang="fr-FR" sz="2800" dirty="0" smtClean="0">
                <a:solidFill>
                  <a:srgbClr val="FF0000"/>
                </a:solidFill>
              </a:rPr>
              <a:t>. </a:t>
            </a:r>
            <a:r>
              <a:rPr lang="fr-FR" sz="2000" dirty="0" smtClean="0">
                <a:solidFill>
                  <a:schemeClr val="bg1"/>
                </a:solidFill>
              </a:rPr>
              <a:t>Action 2</a:t>
            </a:r>
            <a:endParaRPr lang="fr-FR" sz="2800" dirty="0" smtClean="0">
              <a:solidFill>
                <a:schemeClr val="bg1"/>
              </a:solidFill>
            </a:endParaRPr>
          </a:p>
          <a:p>
            <a:r>
              <a:rPr lang="fr-FR" sz="2800" dirty="0" smtClean="0">
                <a:solidFill>
                  <a:srgbClr val="FF0000"/>
                </a:solidFill>
              </a:rPr>
              <a:t> </a:t>
            </a:r>
            <a:r>
              <a:rPr lang="fr-FR" sz="2000" dirty="0" smtClean="0">
                <a:solidFill>
                  <a:srgbClr val="FFFFFF"/>
                </a:solidFill>
              </a:rPr>
              <a:t>Lancement de la suite de l’ERS: Effets de la pollution atmosphérique sur les populations de la presqu’île &gt; ERS</a:t>
            </a:r>
            <a:endParaRPr lang="fr-FR" dirty="0" smtClean="0">
              <a:solidFill>
                <a:srgbClr val="FFFFFF"/>
              </a:solidFill>
            </a:endParaRPr>
          </a:p>
          <a:p>
            <a:pPr lvl="1"/>
            <a:endParaRPr lang="fr-FR" sz="2000" dirty="0" smtClean="0">
              <a:solidFill>
                <a:schemeClr val="bg1"/>
              </a:solidFill>
            </a:endParaRPr>
          </a:p>
          <a:p>
            <a:pPr lvl="1"/>
            <a:endParaRPr lang="fr-FR" sz="2000" dirty="0" smtClean="0">
              <a:solidFill>
                <a:schemeClr val="bg1"/>
              </a:solidFill>
            </a:endParaRPr>
          </a:p>
          <a:p>
            <a:pPr lvl="1"/>
            <a:endParaRPr lang="fr-FR" sz="2000" dirty="0" smtClean="0">
              <a:solidFill>
                <a:schemeClr val="bg1"/>
              </a:solidFill>
            </a:endParaRPr>
          </a:p>
          <a:p>
            <a:pPr lvl="1"/>
            <a:endParaRPr lang="fr-FR" sz="2000" dirty="0" smtClean="0">
              <a:solidFill>
                <a:schemeClr val="bg1"/>
              </a:solidFill>
            </a:endParaRPr>
          </a:p>
          <a:p>
            <a:pPr lvl="1"/>
            <a:endParaRPr lang="fr-FR" sz="2000" dirty="0" smtClean="0">
              <a:solidFill>
                <a:schemeClr val="bg1"/>
              </a:solidFill>
            </a:endParaRPr>
          </a:p>
          <a:p>
            <a:pPr lvl="1"/>
            <a:endParaRPr lang="fr-FR" dirty="0" smtClean="0">
              <a:solidFill>
                <a:schemeClr val="accent6">
                  <a:lumMod val="40000"/>
                  <a:lumOff val="60000"/>
                </a:schemeClr>
              </a:solidFill>
              <a:hlinkClick r:id="rId2"/>
            </a:endParaRPr>
          </a:p>
          <a:p>
            <a:endParaRPr lang="fr-FR" dirty="0" smtClean="0">
              <a:solidFill>
                <a:schemeClr val="bg1"/>
              </a:solidFill>
            </a:endParaRPr>
          </a:p>
          <a:p>
            <a:endParaRPr lang="fr-FR" dirty="0" smtClean="0">
              <a:solidFill>
                <a:schemeClr val="bg1"/>
              </a:solidFill>
            </a:endParaRPr>
          </a:p>
          <a:p>
            <a:endParaRPr lang="fr-FR" dirty="0" smtClean="0">
              <a:solidFill>
                <a:schemeClr val="bg1"/>
              </a:solidFill>
            </a:endParaRPr>
          </a:p>
          <a:p>
            <a:endParaRPr lang="fr-FR" dirty="0" smtClean="0">
              <a:solidFill>
                <a:schemeClr val="bg1"/>
              </a:solidFill>
            </a:endParaRPr>
          </a:p>
          <a:p>
            <a:endParaRPr lang="fr-FR" dirty="0" smtClean="0">
              <a:solidFill>
                <a:schemeClr val="bg1"/>
              </a:solidFill>
            </a:endParaRPr>
          </a:p>
          <a:p>
            <a:endParaRPr lang="fr-FR" dirty="0" smtClean="0">
              <a:solidFill>
                <a:schemeClr val="bg1"/>
              </a:solidFill>
            </a:endParaRPr>
          </a:p>
          <a:p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4620" y="5085370"/>
            <a:ext cx="4482237" cy="136260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7003686" y="4568325"/>
            <a:ext cx="16365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>
                <a:solidFill>
                  <a:srgbClr val="FFFFFF"/>
                </a:solidFill>
                <a:hlinkClick r:id="rId2"/>
              </a:rPr>
              <a:t>Site Internet SPPPI-PA </a:t>
            </a:r>
            <a:endParaRPr lang="fr-FR" dirty="0">
              <a:solidFill>
                <a:srgbClr val="FFFFFF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1058384" y="485590"/>
            <a:ext cx="25842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i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Ordre  du jour</a:t>
            </a:r>
            <a:endParaRPr lang="fr-FR" sz="2400" i="1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6623721" y="424035"/>
            <a:ext cx="30252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solidFill>
                  <a:schemeClr val="bg1"/>
                </a:solidFill>
              </a:rPr>
              <a:t>&gt;&gt;</a:t>
            </a:r>
            <a:r>
              <a:rPr lang="fr-FR" dirty="0" smtClean="0">
                <a:solidFill>
                  <a:schemeClr val="bg1"/>
                </a:solidFill>
              </a:rPr>
              <a:t>M. </a:t>
            </a:r>
            <a:r>
              <a:rPr lang="fr-FR" dirty="0" err="1" smtClean="0">
                <a:solidFill>
                  <a:schemeClr val="bg1"/>
                </a:solidFill>
              </a:rPr>
              <a:t>Lefevre</a:t>
            </a:r>
            <a:endParaRPr lang="fr-FR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77114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Espace réservé du contenu 3" descr="Capture d’écran 2016-06-28 à 10.19.5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2027" y="749629"/>
            <a:ext cx="8909680" cy="5168028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96894" y="4744709"/>
            <a:ext cx="8634653" cy="1363542"/>
          </a:xfrm>
        </p:spPr>
        <p:txBody>
          <a:bodyPr>
            <a:normAutofit/>
          </a:bodyPr>
          <a:lstStyle/>
          <a:p>
            <a:r>
              <a:rPr lang="fr-FR" sz="2000" dirty="0" smtClean="0"/>
              <a:t>accès aux documents de synthèse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sz="1556" dirty="0" smtClean="0">
                <a:hlinkClick r:id="rId2" action="ppaction://hlinkfile"/>
              </a:rPr>
              <a:t>devis études IAC-A</a:t>
            </a:r>
            <a:r>
              <a:rPr lang="fr-FR" sz="1556" dirty="0" smtClean="0"/>
              <a:t>/</a:t>
            </a:r>
            <a:r>
              <a:rPr lang="fr-FR" sz="1556" dirty="0" err="1" smtClean="0"/>
              <a:t>Sim-e</a:t>
            </a:r>
            <a:r>
              <a:rPr lang="fr-FR" sz="1556" dirty="0" smtClean="0"/>
              <a:t/>
            </a:r>
            <a:br>
              <a:rPr lang="fr-FR" sz="1556" dirty="0" smtClean="0"/>
            </a:br>
            <a:r>
              <a:rPr lang="fr-FR" sz="1556" dirty="0" smtClean="0"/>
              <a:t/>
            </a:r>
            <a:br>
              <a:rPr lang="fr-FR" sz="1556" dirty="0" smtClean="0"/>
            </a:br>
            <a:r>
              <a:rPr lang="fr-FR" sz="2000" dirty="0" smtClean="0"/>
              <a:t>Demande suite campagne de mesure </a:t>
            </a:r>
            <a:r>
              <a:rPr lang="fr-FR" sz="2400" dirty="0" smtClean="0">
                <a:solidFill>
                  <a:srgbClr val="FF0000"/>
                </a:solidFill>
              </a:rPr>
              <a:t>&gt;&gt;&gt;&gt;</a:t>
            </a:r>
            <a:endParaRPr lang="fr-FR" sz="2400" dirty="0">
              <a:solidFill>
                <a:srgbClr val="FF0000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396894" y="1004312"/>
            <a:ext cx="4183749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2000" dirty="0" smtClean="0">
              <a:solidFill>
                <a:schemeClr val="bg1"/>
              </a:solidFill>
            </a:endParaRPr>
          </a:p>
          <a:p>
            <a:r>
              <a:rPr lang="fr-FR" sz="2000" dirty="0" smtClean="0">
                <a:solidFill>
                  <a:schemeClr val="bg1"/>
                </a:solidFill>
              </a:rPr>
              <a:t>Commission alerte aux populations… réunion 3</a:t>
            </a:r>
          </a:p>
          <a:p>
            <a:endParaRPr lang="fr-FR" sz="2000" dirty="0" smtClean="0">
              <a:solidFill>
                <a:schemeClr val="bg1"/>
              </a:solidFill>
            </a:endParaRPr>
          </a:p>
          <a:p>
            <a:r>
              <a:rPr lang="fr-FR" sz="2000" dirty="0" smtClean="0">
                <a:solidFill>
                  <a:schemeClr val="bg1"/>
                </a:solidFill>
              </a:rPr>
              <a:t>Etude sirènes et scénarii d’alerte </a:t>
            </a:r>
          </a:p>
          <a:p>
            <a:endParaRPr lang="fr-FR" sz="2000" dirty="0" smtClean="0">
              <a:solidFill>
                <a:schemeClr val="bg1"/>
              </a:solidFill>
            </a:endParaRPr>
          </a:p>
          <a:p>
            <a:r>
              <a:rPr lang="fr-FR" dirty="0" smtClean="0">
                <a:solidFill>
                  <a:schemeClr val="bg1"/>
                </a:solidFill>
              </a:rPr>
              <a:t>……. « Gestion des alertes »</a:t>
            </a:r>
          </a:p>
          <a:p>
            <a:endParaRPr lang="fr-FR" dirty="0" smtClean="0">
              <a:solidFill>
                <a:schemeClr val="bg1"/>
              </a:solidFill>
            </a:endParaRPr>
          </a:p>
          <a:p>
            <a:endParaRPr lang="fr-FR" dirty="0" smtClean="0">
              <a:solidFill>
                <a:schemeClr val="bg1"/>
              </a:solidFill>
            </a:endParaRPr>
          </a:p>
          <a:p>
            <a:endParaRPr lang="fr-FR" dirty="0" smtClean="0">
              <a:solidFill>
                <a:schemeClr val="bg1"/>
              </a:solidFill>
            </a:endParaRPr>
          </a:p>
          <a:p>
            <a:endParaRPr lang="fr-FR" dirty="0" smtClean="0">
              <a:solidFill>
                <a:schemeClr val="bg1"/>
              </a:solidFill>
            </a:endParaRPr>
          </a:p>
          <a:p>
            <a:endParaRPr lang="fr-FR" dirty="0" smtClean="0">
              <a:solidFill>
                <a:schemeClr val="bg1"/>
              </a:solidFill>
            </a:endParaRPr>
          </a:p>
          <a:p>
            <a:endParaRPr lang="fr-FR" dirty="0" smtClean="0">
              <a:solidFill>
                <a:schemeClr val="bg1"/>
              </a:solidFill>
            </a:endParaRPr>
          </a:p>
          <a:p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1190682" y="634980"/>
            <a:ext cx="11468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 smtClean="0">
                <a:solidFill>
                  <a:srgbClr val="FFFFFF"/>
                </a:solidFill>
              </a:rPr>
              <a:t>Action 3</a:t>
            </a:r>
            <a:endParaRPr lang="fr-FR" sz="2000" dirty="0">
              <a:solidFill>
                <a:srgbClr val="FFFFFF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4640933" y="1278778"/>
            <a:ext cx="17622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2 /</a:t>
            </a:r>
            <a:r>
              <a:rPr lang="fr-FR" dirty="0" smtClean="0">
                <a:solidFill>
                  <a:srgbClr val="FFFFFF"/>
                </a:solidFill>
              </a:rPr>
              <a:t> </a:t>
            </a:r>
            <a:r>
              <a:rPr lang="fr-FR" dirty="0" smtClean="0">
                <a:solidFill>
                  <a:srgbClr val="FFFFFF"/>
                </a:solidFill>
                <a:hlinkClick r:id="rId3" action="ppaction://hlinkpres?slideindex=1&amp;slidetitle="/>
              </a:rPr>
              <a:t>Diaporama de synthèse</a:t>
            </a:r>
            <a:endParaRPr lang="fr-FR" dirty="0">
              <a:solidFill>
                <a:srgbClr val="FFFFFF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4640933" y="194022"/>
            <a:ext cx="18722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1/ </a:t>
            </a:r>
            <a:r>
              <a:rPr lang="fr-FR" dirty="0" smtClean="0">
                <a:hlinkClick r:id="rId4" action="ppaction://hlinkfile"/>
              </a:rPr>
              <a:t>document </a:t>
            </a:r>
          </a:p>
          <a:p>
            <a:r>
              <a:rPr lang="fr-FR" dirty="0" smtClean="0">
                <a:hlinkClick r:id="rId4" action="ppaction://hlinkfile"/>
              </a:rPr>
              <a:t>étudiants dut HSE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4765487" y="2362313"/>
            <a:ext cx="1637738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3/ </a:t>
            </a:r>
          </a:p>
          <a:p>
            <a:r>
              <a:rPr lang="fr-FR" dirty="0" smtClean="0">
                <a:hlinkClick r:id="rId5" action="ppaction://hlinkfile"/>
              </a:rPr>
              <a:t>Résultats</a:t>
            </a:r>
          </a:p>
          <a:p>
            <a:r>
              <a:rPr lang="fr-FR" dirty="0" smtClean="0">
                <a:hlinkClick r:id="rId5" action="ppaction://hlinkfile"/>
              </a:rPr>
              <a:t> M Génovésio</a:t>
            </a:r>
            <a:r>
              <a:rPr lang="fr-FR" dirty="0" smtClean="0"/>
              <a:t> </a:t>
            </a:r>
          </a:p>
          <a:p>
            <a:r>
              <a:rPr lang="fr-FR" dirty="0" smtClean="0"/>
              <a:t>M Michiels</a:t>
            </a:r>
          </a:p>
          <a:p>
            <a:r>
              <a:rPr lang="fr-FR" dirty="0" smtClean="0">
                <a:solidFill>
                  <a:srgbClr val="FF0000"/>
                </a:solidFill>
              </a:rPr>
              <a:t>4/</a:t>
            </a:r>
            <a:r>
              <a:rPr lang="fr-FR" dirty="0" smtClean="0"/>
              <a:t> </a:t>
            </a:r>
          </a:p>
          <a:p>
            <a:r>
              <a:rPr lang="fr-FR" dirty="0" smtClean="0"/>
              <a:t>Rex « chaud » </a:t>
            </a:r>
          </a:p>
          <a:p>
            <a:r>
              <a:rPr lang="fr-FR" dirty="0" err="1" smtClean="0"/>
              <a:t>CDTrans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6861859" y="1531315"/>
            <a:ext cx="1921331" cy="2862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 smtClean="0">
              <a:solidFill>
                <a:schemeClr val="bg1"/>
              </a:solidFill>
            </a:endParaRPr>
          </a:p>
          <a:p>
            <a:endParaRPr lang="fr-FR" dirty="0" smtClean="0">
              <a:solidFill>
                <a:schemeClr val="bg1"/>
              </a:solidFill>
            </a:endParaRPr>
          </a:p>
          <a:p>
            <a:endParaRPr lang="fr-FR" dirty="0" smtClean="0">
              <a:solidFill>
                <a:schemeClr val="bg1"/>
              </a:solidFill>
            </a:endParaRPr>
          </a:p>
          <a:p>
            <a:pPr>
              <a:buFont typeface="Arial"/>
              <a:buChar char="•"/>
            </a:pPr>
            <a:r>
              <a:rPr lang="fr-FR" dirty="0" smtClean="0">
                <a:solidFill>
                  <a:schemeClr val="bg1"/>
                </a:solidFill>
              </a:rPr>
              <a:t> Risque </a:t>
            </a:r>
            <a:r>
              <a:rPr lang="fr-FR" dirty="0" err="1" smtClean="0">
                <a:solidFill>
                  <a:schemeClr val="bg1"/>
                </a:solidFill>
              </a:rPr>
              <a:t>nat</a:t>
            </a:r>
            <a:endParaRPr lang="fr-FR" dirty="0" smtClean="0">
              <a:solidFill>
                <a:schemeClr val="bg1"/>
              </a:solidFill>
            </a:endParaRPr>
          </a:p>
          <a:p>
            <a:r>
              <a:rPr lang="fr-FR" dirty="0" smtClean="0">
                <a:solidFill>
                  <a:schemeClr val="bg1"/>
                </a:solidFill>
              </a:rPr>
              <a:t> </a:t>
            </a:r>
          </a:p>
          <a:p>
            <a:pPr>
              <a:buFont typeface="Arial"/>
              <a:buChar char="•"/>
            </a:pPr>
            <a:r>
              <a:rPr lang="fr-FR" dirty="0" smtClean="0">
                <a:solidFill>
                  <a:schemeClr val="bg1"/>
                </a:solidFill>
              </a:rPr>
              <a:t> Risque </a:t>
            </a:r>
            <a:r>
              <a:rPr lang="fr-FR" dirty="0" err="1" smtClean="0">
                <a:solidFill>
                  <a:schemeClr val="bg1"/>
                </a:solidFill>
              </a:rPr>
              <a:t>tech</a:t>
            </a:r>
            <a:endParaRPr lang="fr-FR" dirty="0" smtClean="0">
              <a:solidFill>
                <a:schemeClr val="bg1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fr-FR" dirty="0" smtClean="0">
                <a:solidFill>
                  <a:schemeClr val="bg1"/>
                </a:solidFill>
              </a:rPr>
              <a:t>Incendie</a:t>
            </a:r>
          </a:p>
          <a:p>
            <a:pPr marL="342900" indent="-342900">
              <a:buFont typeface="+mj-lt"/>
              <a:buAutoNum type="arabicPeriod"/>
            </a:pPr>
            <a:r>
              <a:rPr lang="fr-FR" dirty="0" smtClean="0">
                <a:solidFill>
                  <a:schemeClr val="bg1"/>
                </a:solidFill>
              </a:rPr>
              <a:t>Explosion</a:t>
            </a:r>
          </a:p>
          <a:p>
            <a:pPr marL="342900" indent="-342900">
              <a:buFont typeface="+mj-lt"/>
              <a:buAutoNum type="arabicPeriod"/>
            </a:pPr>
            <a:r>
              <a:rPr lang="fr-FR" dirty="0" smtClean="0">
                <a:solidFill>
                  <a:schemeClr val="bg1"/>
                </a:solidFill>
              </a:rPr>
              <a:t>Nuage </a:t>
            </a:r>
            <a:r>
              <a:rPr lang="fr-FR" dirty="0" err="1" smtClean="0">
                <a:solidFill>
                  <a:schemeClr val="bg1"/>
                </a:solidFill>
              </a:rPr>
              <a:t>tox</a:t>
            </a:r>
            <a:r>
              <a:rPr lang="fr-FR" dirty="0" smtClean="0">
                <a:solidFill>
                  <a:schemeClr val="bg1"/>
                </a:solidFill>
              </a:rPr>
              <a:t>…</a:t>
            </a:r>
          </a:p>
          <a:p>
            <a:r>
              <a:rPr lang="fr-FR" dirty="0" smtClean="0">
                <a:solidFill>
                  <a:schemeClr val="bg1"/>
                </a:solidFill>
              </a:rPr>
              <a:t> et </a:t>
            </a:r>
            <a:r>
              <a:rPr lang="fr-FR" dirty="0" smtClean="0">
                <a:solidFill>
                  <a:schemeClr val="tx2">
                    <a:lumMod val="25000"/>
                    <a:lumOff val="75000"/>
                  </a:schemeClr>
                </a:solidFill>
              </a:rPr>
              <a:t>couplages</a:t>
            </a:r>
            <a:endParaRPr lang="fr-FR" dirty="0">
              <a:solidFill>
                <a:schemeClr val="tx2">
                  <a:lumMod val="25000"/>
                  <a:lumOff val="75000"/>
                </a:schemeClr>
              </a:solidFill>
            </a:endParaRPr>
          </a:p>
        </p:txBody>
      </p:sp>
      <p:pic>
        <p:nvPicPr>
          <p:cNvPr id="10" name="Image 9" descr="Capture d’écran 2016-04-26 à 16.12.48.jpg">
            <a:hlinkClick r:id="rId6" action="ppaction://hlinkfile"/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69298" y="4744709"/>
            <a:ext cx="3121476" cy="1658002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6861859" y="356701"/>
            <a:ext cx="1789972" cy="18569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>
              <a:defRPr/>
            </a:pPr>
            <a:r>
              <a:rPr lang="fr-FR" dirty="0" smtClean="0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t>5/</a:t>
            </a:r>
            <a:r>
              <a:rPr lang="fr-FR" dirty="0" smtClean="0">
                <a:solidFill>
                  <a:srgbClr val="FFFFFF"/>
                </a:solidFill>
                <a:ea typeface="ＭＳ Ｐゴシック" charset="-128"/>
                <a:cs typeface="ＭＳ Ｐゴシック" charset="-128"/>
                <a:hlinkClick r:id="rId8" action="ppaction://hlinkfile"/>
              </a:rPr>
              <a:t>Conférence d’installation de la commission</a:t>
            </a:r>
            <a:endParaRPr lang="fr-FR" dirty="0" smtClean="0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77114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vantage">
  <a:themeElements>
    <a:clrScheme name="Personnalisée 2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4C0F18"/>
      </a:hlink>
      <a:folHlink>
        <a:srgbClr val="775C84"/>
      </a:folHlink>
    </a:clrScheme>
    <a:fontScheme name="Avantage">
      <a:majorFont>
        <a:latin typeface="Rockwell"/>
        <a:ea typeface=""/>
        <a:cs typeface=""/>
        <a:font script="Jpan" typeface="ＭＳ ゴシック"/>
      </a:majorFont>
      <a:minorFont>
        <a:latin typeface="Rockwell"/>
        <a:ea typeface=""/>
        <a:cs typeface=""/>
        <a:font script="Jpan" typeface="ＭＳ ゴシック"/>
      </a:minorFont>
    </a:fontScheme>
    <a:fmtScheme name="A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Avantage.thmx</Template>
  <TotalTime>479</TotalTime>
  <Words>473</Words>
  <Application>Microsoft Macintosh PowerPoint</Application>
  <PresentationFormat>Présentation à l'écran (4:3)</PresentationFormat>
  <Paragraphs>180</Paragraphs>
  <Slides>11</Slides>
  <Notes>0</Notes>
  <HiddenSlides>0</HiddenSlides>
  <MMClips>0</MMClips>
  <ScaleCrop>false</ScaleCrop>
  <HeadingPairs>
    <vt:vector size="4" baseType="variant">
      <vt:variant>
        <vt:lpstr>Modèle de conception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2" baseType="lpstr">
      <vt:lpstr>Avantage</vt:lpstr>
      <vt:lpstr>29 juin 2016</vt:lpstr>
      <vt:lpstr>Diapositive 2</vt:lpstr>
      <vt:lpstr>Diapositive 3</vt:lpstr>
      <vt:lpstr>Forum des spppi ARRAS préparation  réunion Paris 11-12 Juillet</vt:lpstr>
      <vt:lpstr>Diapositive 5</vt:lpstr>
      <vt:lpstr> contact ?</vt:lpstr>
      <vt:lpstr>Diapositive 7</vt:lpstr>
      <vt:lpstr>Diapositive 8</vt:lpstr>
      <vt:lpstr>accès aux documents de synthèse devis études IAC-A/Sim-e  Demande suite campagne de mesure &gt;&gt;&gt;&gt;</vt:lpstr>
      <vt:lpstr> « Financements 2016 »</vt:lpstr>
      <vt:lpstr>Programme sept 2016</vt:lpstr>
    </vt:vector>
  </TitlesOfParts>
  <Company>IUT Bordeaux 1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Michel LESBATS</dc:creator>
  <cp:lastModifiedBy>Michel LESBATS</cp:lastModifiedBy>
  <cp:revision>76</cp:revision>
  <dcterms:created xsi:type="dcterms:W3CDTF">2016-06-28T11:23:28Z</dcterms:created>
  <dcterms:modified xsi:type="dcterms:W3CDTF">2016-06-28T11:25:46Z</dcterms:modified>
</cp:coreProperties>
</file>