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notesMasterIdLst>
    <p:notesMasterId r:id="rId10"/>
  </p:notesMasterIdLst>
  <p:sldIdLst>
    <p:sldId id="256" r:id="rId2"/>
    <p:sldId id="270" r:id="rId3"/>
    <p:sldId id="271" r:id="rId4"/>
    <p:sldId id="276" r:id="rId5"/>
    <p:sldId id="277" r:id="rId6"/>
    <p:sldId id="262" r:id="rId7"/>
    <p:sldId id="272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webPr allowPng="1" organizeInFolders="0" useLongFilenames="0" imgSz="1024x768" encoding="macintosh"/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Grid="0" snapToObjects="1">
      <p:cViewPr varScale="1">
        <p:scale>
          <a:sx n="144" d="100"/>
          <a:sy n="144" d="100"/>
        </p:scale>
        <p:origin x="-1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FB9CB4-C7F0-5249-A288-3ED96ED4114C}" type="datetimeFigureOut">
              <a:rPr lang="fr-FR" smtClean="0"/>
              <a:pPr/>
              <a:t>20/09/16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FC025B-3D76-C448-8E65-BFD8CA7BA479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68152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C025B-3D76-C448-8E65-BFD8CA7BA479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pPr/>
              <a:t>20/09/16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20/09/16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20/09/16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20/09/16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pPr/>
              <a:t>20/09/16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pPr/>
              <a:t>20/09/16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u-dessus de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20/09/16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images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pPr/>
              <a:t>20/09/16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images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pPr/>
              <a:t>20/09/16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images avec légende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pPr/>
              <a:t>20/09/16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20/09/16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20/09/16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20/09/16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re et contenu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20/09/16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Diapositive de titre avec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pPr/>
              <a:t>20/09/16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pPr/>
              <a:t>20/09/16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20/09/16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20/09/16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us, Haut et b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20/09/16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pPr/>
              <a:t>20/09/16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728701E-CAF4-4159-9B3E-41C86DFFA30D}" type="datetimeFigureOut">
              <a:rPr lang="en-US" smtClean="0"/>
              <a:pPr/>
              <a:t>20/09/16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  <p:sldLayoutId r:id="rId15"/>
    <p:sldLayoutId r:id="rId16"/>
    <p:sldLayoutId r:id="rId17"/>
    <p:sldLayoutId r:id="rId18"/>
    <p:sldLayoutId r:id="rId19"/>
    <p:sldLayoutId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hyperlink" Target="http://spppi-pa.iut.u-bordeaux.fr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factures%5CCapture%20d%E2%80%99%C3%A9cran%202016-09-18%20%C3%A0%2010.40.24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spppi-pa.iut.u-bordeaux.fr" TargetMode="Externa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r%C3%A9sum%C3%A9.ppt" TargetMode="External"/><Relationship Id="rId4" Type="http://schemas.openxmlformats.org/officeDocument/2006/relationships/hyperlink" Target="2016_ESMP_BARBOTTIN_TRENTIN-CECCHIN.odt" TargetMode="External"/><Relationship Id="rId5" Type="http://schemas.openxmlformats.org/officeDocument/2006/relationships/hyperlink" Target="Essai%20sir%C3%A8nes%20PPI.jpg" TargetMode="External"/><Relationship Id="rId6" Type="http://schemas.openxmlformats.org/officeDocument/2006/relationships/hyperlink" Target="Introduction%20pour%20la%20commission_ML2_DL.pdf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interieur.gouv.fr/Alerte/Le-SAIP-en-4-clics/Page-d-assistance-de-l-application-SAIP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pppi-pa.iut.u-bordeaux.fr/productions-du-spppi/51-documentation-education.html" TargetMode="External"/><Relationship Id="rId4" Type="http://schemas.openxmlformats.org/officeDocument/2006/relationships/hyperlink" Target="https://www.dropbox.com/s/2m7t3vssee8i4f2/ActionsEcol%20j%20Brel%20%202.zip?dl=0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spppi-pa.iut.u-bordeaux.fr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0" y="670255"/>
            <a:ext cx="4833288" cy="372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    </a:t>
            </a:r>
          </a:p>
          <a:p>
            <a:pPr lvl="1"/>
            <a:r>
              <a:rPr lang="fr-FR" sz="2800" dirty="0" smtClean="0">
                <a:solidFill>
                  <a:srgbClr val="FF0000"/>
                </a:solidFill>
              </a:rPr>
              <a:t> . </a:t>
            </a:r>
            <a:r>
              <a:rPr lang="fr-FR" sz="2000" dirty="0" smtClean="0">
                <a:solidFill>
                  <a:schemeClr val="bg1"/>
                </a:solidFill>
              </a:rPr>
              <a:t>Point sur les financements 2016</a:t>
            </a:r>
          </a:p>
          <a:p>
            <a:pPr lvl="1"/>
            <a:r>
              <a:rPr lang="fr-FR" sz="2000" dirty="0" smtClean="0">
                <a:solidFill>
                  <a:schemeClr val="bg1"/>
                </a:solidFill>
              </a:rPr>
              <a:t>  </a:t>
            </a:r>
            <a:endParaRPr lang="fr-FR" sz="2000" dirty="0" smtClean="0">
              <a:solidFill>
                <a:schemeClr val="bg1"/>
              </a:solidFill>
            </a:endParaRPr>
          </a:p>
          <a:p>
            <a:pPr lvl="1"/>
            <a:r>
              <a:rPr lang="fr-FR" sz="2000" dirty="0" smtClean="0">
                <a:solidFill>
                  <a:srgbClr val="FF0000"/>
                </a:solidFill>
              </a:rPr>
              <a:t>  </a:t>
            </a:r>
            <a:r>
              <a:rPr lang="fr-FR" sz="2400" dirty="0" smtClean="0">
                <a:solidFill>
                  <a:srgbClr val="FF0000"/>
                </a:solidFill>
              </a:rPr>
              <a:t>.</a:t>
            </a:r>
            <a:r>
              <a:rPr lang="fr-FR" sz="2000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>
                <a:solidFill>
                  <a:schemeClr val="bg1"/>
                </a:solidFill>
              </a:rPr>
              <a:t>Distribution des plaquettes</a:t>
            </a: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r>
              <a:rPr lang="fr-FR" sz="2800" dirty="0" smtClean="0">
                <a:solidFill>
                  <a:srgbClr val="FF0000"/>
                </a:solidFill>
              </a:rPr>
              <a:t>.</a:t>
            </a:r>
            <a:r>
              <a:rPr lang="fr-FR" sz="2800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>
                <a:solidFill>
                  <a:schemeClr val="bg1"/>
                </a:solidFill>
              </a:rPr>
              <a:t>Commission «Suite de l’ERS</a:t>
            </a:r>
            <a:r>
              <a:rPr lang="fr-FR" sz="2000" dirty="0" smtClean="0">
                <a:solidFill>
                  <a:schemeClr val="bg1"/>
                </a:solidFill>
              </a:rPr>
              <a:t>»</a:t>
            </a:r>
            <a:endParaRPr lang="fr-FR" sz="2000" dirty="0" smtClean="0">
              <a:solidFill>
                <a:schemeClr val="bg1"/>
              </a:solidFill>
            </a:endParaRPr>
          </a:p>
          <a:p>
            <a:pPr lvl="1"/>
            <a:r>
              <a:rPr lang="fr-FR" sz="2800" dirty="0" smtClean="0">
                <a:solidFill>
                  <a:srgbClr val="FF0000"/>
                </a:solidFill>
              </a:rPr>
              <a:t>.  </a:t>
            </a:r>
            <a:r>
              <a:rPr lang="fr-FR" sz="2000" dirty="0" smtClean="0">
                <a:solidFill>
                  <a:schemeClr val="bg1"/>
                </a:solidFill>
              </a:rPr>
              <a:t>Nouveaux </a:t>
            </a:r>
            <a:r>
              <a:rPr lang="fr-FR" sz="2000" dirty="0" smtClean="0">
                <a:solidFill>
                  <a:schemeClr val="bg1"/>
                </a:solidFill>
              </a:rPr>
              <a:t>projets et alerte aux</a:t>
            </a:r>
            <a:r>
              <a:rPr lang="fr-FR" sz="2000" dirty="0" smtClean="0">
                <a:solidFill>
                  <a:schemeClr val="bg1"/>
                </a:solidFill>
              </a:rPr>
              <a:t>       </a:t>
            </a:r>
            <a:r>
              <a:rPr lang="fr-FR" sz="2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…</a:t>
            </a:r>
            <a:r>
              <a:rPr lang="fr-FR" sz="2000" dirty="0" smtClean="0">
                <a:solidFill>
                  <a:schemeClr val="bg1"/>
                </a:solidFill>
              </a:rPr>
              <a:t>populations… RESIRISK</a:t>
            </a:r>
          </a:p>
          <a:p>
            <a:pPr lvl="1"/>
            <a:r>
              <a:rPr lang="fr-FR" sz="2800" dirty="0" smtClean="0">
                <a:solidFill>
                  <a:srgbClr val="FF0000"/>
                </a:solidFill>
              </a:rPr>
              <a:t>.</a:t>
            </a:r>
            <a:r>
              <a:rPr lang="fr-FR" sz="2000" dirty="0" smtClean="0">
                <a:solidFill>
                  <a:schemeClr val="bg1"/>
                </a:solidFill>
              </a:rPr>
              <a:t>  </a:t>
            </a:r>
            <a:r>
              <a:rPr lang="fr-FR" sz="2000" dirty="0" smtClean="0">
                <a:solidFill>
                  <a:schemeClr val="bg1"/>
                </a:solidFill>
              </a:rPr>
              <a:t>Actions avec les écoles</a:t>
            </a: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</p:txBody>
      </p:sp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33085" y="2619291"/>
            <a:ext cx="2145541" cy="1254674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21 Septembre</a:t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fr-FR" dirty="0" smtClean="0">
                <a:solidFill>
                  <a:schemeClr val="bg1"/>
                </a:solidFill>
              </a:rPr>
              <a:t>2016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" name="Image 9" descr="logo-adera-blan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2680" y="900066"/>
            <a:ext cx="1358900" cy="762000"/>
          </a:xfrm>
          <a:prstGeom prst="rect">
            <a:avLst/>
          </a:prstGeom>
        </p:spPr>
      </p:pic>
      <p:pic>
        <p:nvPicPr>
          <p:cNvPr id="11" name="Image 10" descr="Capture d’écran 2016-04-24 à 14.21.2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7297" y="670255"/>
            <a:ext cx="1458199" cy="1249885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4897297" y="2863874"/>
            <a:ext cx="1458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4E1765"/>
                </a:solidFill>
                <a:hlinkClick r:id="rId4"/>
              </a:rPr>
              <a:t>Site Internet SPPPI-PA </a:t>
            </a:r>
            <a:endParaRPr lang="fr-FR" dirty="0">
              <a:solidFill>
                <a:srgbClr val="4E1765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60004" y="509118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SPPPI-PA  </a:t>
            </a:r>
            <a:r>
              <a:rPr lang="fr-FR" sz="2400" dirty="0" err="1" smtClean="0"/>
              <a:t>Copil</a:t>
            </a:r>
            <a:r>
              <a:rPr lang="fr-FR" sz="2400" dirty="0" smtClean="0"/>
              <a:t>  16h&gt;18h  à la Mairie de Bassens</a:t>
            </a:r>
            <a:endParaRPr lang="fr-FR" sz="2400" dirty="0"/>
          </a:p>
        </p:txBody>
      </p:sp>
      <p:sp>
        <p:nvSpPr>
          <p:cNvPr id="8" name="Rectangle 7"/>
          <p:cNvSpPr/>
          <p:nvPr/>
        </p:nvSpPr>
        <p:spPr>
          <a:xfrm>
            <a:off x="0" y="1287597"/>
            <a:ext cx="41529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fr-FR" sz="2800" dirty="0" smtClean="0">
                <a:solidFill>
                  <a:srgbClr val="FF0000"/>
                </a:solidFill>
              </a:rPr>
              <a:t> . </a:t>
            </a:r>
            <a:r>
              <a:rPr lang="fr-FR" sz="2000" dirty="0" smtClean="0">
                <a:solidFill>
                  <a:prstClr val="white"/>
                </a:solidFill>
              </a:rPr>
              <a:t>Forum des SPPPI  et ANRT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7711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641894" y="1570114"/>
            <a:ext cx="3538219" cy="243143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fr-FR" sz="2000" dirty="0" smtClean="0">
              <a:solidFill>
                <a:schemeClr val="bg1"/>
              </a:solidFill>
              <a:hlinkClick r:id="rId2" action="ppaction://hlinkfile"/>
            </a:endParaRPr>
          </a:p>
          <a:p>
            <a:r>
              <a:rPr lang="fr-FR" sz="2000" dirty="0" smtClean="0">
                <a:solidFill>
                  <a:srgbClr val="FF0000"/>
                </a:solidFill>
              </a:rPr>
              <a:t>.  </a:t>
            </a:r>
            <a:r>
              <a:rPr lang="fr-FR" sz="2000" dirty="0" smtClean="0">
                <a:solidFill>
                  <a:schemeClr val="bg1"/>
                </a:solidFill>
                <a:hlinkClick r:id="rId2" action="ppaction://hlinkfile"/>
              </a:rPr>
              <a:t>Le point financier</a:t>
            </a:r>
            <a:endParaRPr lang="fr-FR" dirty="0" smtClean="0">
              <a:solidFill>
                <a:schemeClr val="bg1"/>
              </a:solidFill>
            </a:endParaRPr>
          </a:p>
          <a:p>
            <a:pPr marL="0" lvl="1"/>
            <a:r>
              <a:rPr lang="fr-FR" sz="2800" dirty="0" smtClean="0">
                <a:solidFill>
                  <a:srgbClr val="FF0000"/>
                </a:solidFill>
              </a:rPr>
              <a:t>. </a:t>
            </a:r>
            <a:r>
              <a:rPr lang="fr-FR" sz="2000" dirty="0" smtClean="0">
                <a:solidFill>
                  <a:schemeClr val="accent1">
                    <a:lumMod val="75000"/>
                  </a:schemeClr>
                </a:solidFill>
              </a:rPr>
              <a:t>Forum des </a:t>
            </a:r>
            <a:r>
              <a:rPr lang="fr-FR" sz="2000" dirty="0" err="1" smtClean="0">
                <a:solidFill>
                  <a:schemeClr val="accent1">
                    <a:lumMod val="75000"/>
                  </a:schemeClr>
                </a:solidFill>
              </a:rPr>
              <a:t>spppi</a:t>
            </a:r>
            <a:r>
              <a:rPr lang="fr-FR" sz="2000" dirty="0" smtClean="0">
                <a:solidFill>
                  <a:schemeClr val="accent1">
                    <a:lumMod val="75000"/>
                  </a:schemeClr>
                </a:solidFill>
              </a:rPr>
              <a:t>  et ANRT</a:t>
            </a:r>
          </a:p>
          <a:p>
            <a:pPr marL="0" lvl="1"/>
            <a:r>
              <a:rPr lang="fr-FR" sz="2800" dirty="0" smtClean="0">
                <a:solidFill>
                  <a:srgbClr val="FF0000"/>
                </a:solidFill>
              </a:rPr>
              <a:t>.</a:t>
            </a:r>
            <a:r>
              <a:rPr lang="fr-FR" sz="2800" dirty="0" smtClean="0">
                <a:solidFill>
                  <a:schemeClr val="bg1"/>
                </a:solidFill>
              </a:rPr>
              <a:t> </a:t>
            </a:r>
            <a:r>
              <a:rPr lang="fr-FR" sz="2000" dirty="0" smtClean="0">
                <a:solidFill>
                  <a:srgbClr val="4D264D"/>
                </a:solidFill>
              </a:rPr>
              <a:t>Distribution des plaquettes</a:t>
            </a:r>
          </a:p>
          <a:p>
            <a:pPr marL="0" lvl="1"/>
            <a:endParaRPr lang="fr-FR" sz="2000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r>
              <a:rPr lang="fr-FR" dirty="0" smtClean="0">
                <a:solidFill>
                  <a:schemeClr val="bg1"/>
                </a:solidFill>
              </a:rPr>
              <a:t>        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848378" y="531756"/>
            <a:ext cx="2584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solidFill>
                  <a:schemeClr val="bg1"/>
                </a:solidFill>
              </a:rPr>
              <a:t>Ordre  du jour –point  le 21 sept.</a:t>
            </a:r>
            <a:endParaRPr lang="fr-FR" sz="2400" i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2170" y="4824081"/>
            <a:ext cx="36856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http://</a:t>
            </a:r>
            <a:r>
              <a:rPr lang="fr-FR" dirty="0" err="1" smtClean="0"/>
              <a:t>www.assises-risques.com</a:t>
            </a:r>
            <a:r>
              <a:rPr lang="fr-FR" dirty="0" smtClean="0"/>
              <a:t>/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11" name="Titre 1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2" name="Sous-titre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7711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73228" y="485590"/>
            <a:ext cx="4373629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    </a:t>
            </a:r>
          </a:p>
          <a:p>
            <a:pPr lvl="1"/>
            <a:endParaRPr lang="fr-FR" sz="2800" dirty="0" smtClean="0">
              <a:solidFill>
                <a:srgbClr val="FF0000"/>
              </a:solidFill>
            </a:endParaRPr>
          </a:p>
          <a:p>
            <a:r>
              <a:rPr lang="fr-FR" sz="2800" dirty="0" smtClean="0">
                <a:solidFill>
                  <a:srgbClr val="FF0000"/>
                </a:solidFill>
              </a:rPr>
              <a:t>. </a:t>
            </a:r>
            <a:r>
              <a:rPr lang="fr-FR" sz="2000" dirty="0" smtClean="0">
                <a:solidFill>
                  <a:schemeClr val="bg1"/>
                </a:solidFill>
              </a:rPr>
              <a:t>Action 1</a:t>
            </a:r>
            <a:endParaRPr lang="fr-FR" sz="2800" dirty="0" smtClean="0">
              <a:solidFill>
                <a:schemeClr val="bg1"/>
              </a:solidFill>
            </a:endParaRPr>
          </a:p>
          <a:p>
            <a:r>
              <a:rPr lang="fr-FR" sz="2800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>
                <a:solidFill>
                  <a:srgbClr val="FFFFFF"/>
                </a:solidFill>
              </a:rPr>
              <a:t>Lancement de la suite de l’ERS: Effets de la pollution atmosphérique sur les populations de la presqu’île &gt; ERS</a:t>
            </a:r>
            <a:endParaRPr lang="fr-FR" dirty="0" smtClean="0">
              <a:solidFill>
                <a:srgbClr val="FFFFFF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dirty="0" smtClean="0">
              <a:solidFill>
                <a:schemeClr val="accent6">
                  <a:lumMod val="40000"/>
                  <a:lumOff val="60000"/>
                </a:schemeClr>
              </a:solidFill>
              <a:hlinkClick r:id="rId2"/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620" y="5085370"/>
            <a:ext cx="4482237" cy="13626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003686" y="4568325"/>
            <a:ext cx="16365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FFFFFF"/>
                </a:solidFill>
                <a:hlinkClick r:id="rId2"/>
              </a:rPr>
              <a:t>Site Internet SPPPI-PA 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058384" y="485590"/>
            <a:ext cx="2584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Ordre  du jour</a:t>
            </a:r>
            <a:endParaRPr lang="fr-FR" sz="2400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37886" y="3624675"/>
            <a:ext cx="3510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Ø"/>
            </a:pPr>
            <a:r>
              <a:rPr lang="fr-FR" dirty="0" smtClean="0">
                <a:solidFill>
                  <a:schemeClr val="bg1"/>
                </a:solidFill>
              </a:rPr>
              <a:t>Mme </a:t>
            </a:r>
            <a:r>
              <a:rPr lang="fr-FR" dirty="0" err="1" smtClean="0">
                <a:solidFill>
                  <a:schemeClr val="bg1"/>
                </a:solidFill>
              </a:rPr>
              <a:t>Bernardini</a:t>
            </a:r>
            <a:r>
              <a:rPr lang="fr-FR" dirty="0" smtClean="0">
                <a:solidFill>
                  <a:schemeClr val="bg1"/>
                </a:solidFill>
              </a:rPr>
              <a:t> (</a:t>
            </a:r>
            <a:r>
              <a:rPr lang="fr-FR" dirty="0" err="1" smtClean="0">
                <a:solidFill>
                  <a:schemeClr val="bg1"/>
                </a:solidFill>
              </a:rPr>
              <a:t>Burgeap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</a:p>
          <a:p>
            <a:pPr>
              <a:buFont typeface="Wingdings" charset="2"/>
              <a:buChar char="Ø"/>
            </a:pPr>
            <a:r>
              <a:rPr lang="fr-FR" dirty="0" smtClean="0">
                <a:solidFill>
                  <a:schemeClr val="bg1"/>
                </a:solidFill>
              </a:rPr>
              <a:t>M </a:t>
            </a:r>
            <a:r>
              <a:rPr lang="fr-FR" dirty="0" smtClean="0">
                <a:solidFill>
                  <a:schemeClr val="bg1"/>
                </a:solidFill>
              </a:rPr>
              <a:t>Michiels (</a:t>
            </a:r>
            <a:r>
              <a:rPr lang="fr-FR" dirty="0" err="1" smtClean="0">
                <a:solidFill>
                  <a:schemeClr val="bg1"/>
                </a:solidFill>
              </a:rPr>
              <a:t>Yara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7711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Commande S3PI Presqu’ile Ambes Actualisation émissions 2016 </a:t>
            </a:r>
            <a:endParaRPr lang="fr-FR" dirty="0"/>
          </a:p>
        </p:txBody>
      </p:sp>
      <p:pic>
        <p:nvPicPr>
          <p:cNvPr id="4" name="Espace réservé du contenu 3" descr="Capture d’écran 2016-09-19 à 14.33.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8474" y="1940215"/>
            <a:ext cx="8344025" cy="38623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pic>
        <p:nvPicPr>
          <p:cNvPr id="4" name="Espace réservé du contenu 3" descr="Capture d’écran 2016-09-19 à 14.33.16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98172" y="2328258"/>
            <a:ext cx="7256615" cy="2785873"/>
          </a:xfrm>
        </p:spPr>
      </p:pic>
      <p:pic>
        <p:nvPicPr>
          <p:cNvPr id="5" name="Image 4" descr="Capture d’écran 2016-09-19 à 14.35.0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130" y="308514"/>
            <a:ext cx="3968582" cy="1875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09347" y="4744709"/>
            <a:ext cx="8634653" cy="1363542"/>
          </a:xfrm>
        </p:spPr>
        <p:txBody>
          <a:bodyPr>
            <a:normAutofit/>
          </a:bodyPr>
          <a:lstStyle/>
          <a:p>
            <a:r>
              <a:rPr lang="fr-FR" sz="1600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http://www.interieur.gouv.fr/Alerte/Le-SAIP-en-4-clics/Page-d-assistance-de-l-application-</a:t>
            </a:r>
            <a:r>
              <a:rPr lang="fr-FR" sz="1600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SAIP</a:t>
            </a:r>
            <a:r>
              <a:rPr lang="fr-FR" sz="1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fr-FR" sz="16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fr-FR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96894" y="1004312"/>
            <a:ext cx="4183749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000" dirty="0" smtClean="0">
              <a:solidFill>
                <a:schemeClr val="bg1"/>
              </a:solidFill>
            </a:endParaRPr>
          </a:p>
          <a:p>
            <a:r>
              <a:rPr lang="fr-FR" sz="2000" dirty="0" smtClean="0">
                <a:solidFill>
                  <a:schemeClr val="bg1"/>
                </a:solidFill>
              </a:rPr>
              <a:t>Nouveaux projets et alerte aux populations…</a:t>
            </a:r>
          </a:p>
          <a:p>
            <a:endParaRPr lang="fr-FR" sz="2000" dirty="0" smtClean="0">
              <a:solidFill>
                <a:schemeClr val="bg1"/>
              </a:solidFill>
            </a:endParaRPr>
          </a:p>
          <a:p>
            <a:r>
              <a:rPr lang="fr-FR" sz="2000" dirty="0" smtClean="0">
                <a:solidFill>
                  <a:schemeClr val="bg1"/>
                </a:solidFill>
              </a:rPr>
              <a:t> Travaux à Bassens (avec </a:t>
            </a:r>
            <a:r>
              <a:rPr lang="fr-FR" sz="2000" dirty="0" err="1" smtClean="0">
                <a:solidFill>
                  <a:schemeClr val="bg1"/>
                </a:solidFill>
              </a:rPr>
              <a:t>Ent</a:t>
            </a:r>
            <a:r>
              <a:rPr lang="fr-FR" sz="2000" dirty="0" smtClean="0">
                <a:solidFill>
                  <a:schemeClr val="bg1"/>
                </a:solidFill>
              </a:rPr>
              <a:t>. LAFON)  et </a:t>
            </a:r>
            <a:r>
              <a:rPr lang="fr-FR" sz="2000" dirty="0" err="1" smtClean="0">
                <a:solidFill>
                  <a:schemeClr val="bg1"/>
                </a:solidFill>
              </a:rPr>
              <a:t>Ambès</a:t>
            </a:r>
            <a:r>
              <a:rPr lang="fr-FR" sz="2000" dirty="0" smtClean="0">
                <a:solidFill>
                  <a:schemeClr val="bg1"/>
                </a:solidFill>
              </a:rPr>
              <a:t> (Alerte et information des acteurs)</a:t>
            </a:r>
          </a:p>
          <a:p>
            <a:endParaRPr lang="fr-FR" sz="2000" dirty="0" smtClean="0">
              <a:solidFill>
                <a:schemeClr val="bg1"/>
              </a:solidFill>
            </a:endParaRPr>
          </a:p>
          <a:p>
            <a:r>
              <a:rPr lang="fr-FR" dirty="0" smtClean="0">
                <a:solidFill>
                  <a:schemeClr val="bg1"/>
                </a:solidFill>
              </a:rPr>
              <a:t>……. « Gestion des alertes »/ </a:t>
            </a:r>
            <a:r>
              <a:rPr lang="fr-FR" dirty="0" smtClean="0">
                <a:solidFill>
                  <a:schemeClr val="bg1"/>
                </a:solidFill>
              </a:rPr>
              <a:t>SAIP</a:t>
            </a:r>
            <a:r>
              <a:rPr lang="fr-FR" dirty="0" smtClean="0">
                <a:solidFill>
                  <a:schemeClr val="bg1"/>
                </a:solidFill>
              </a:rPr>
              <a:t>?</a:t>
            </a: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190682" y="634980"/>
            <a:ext cx="3199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FFFFFF"/>
                </a:solidFill>
              </a:rPr>
              <a:t>RESIRISK sur la Presqu’île</a:t>
            </a:r>
            <a:endParaRPr lang="fr-FR" sz="2000" dirty="0">
              <a:solidFill>
                <a:srgbClr val="FFFFFF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640933" y="1278778"/>
            <a:ext cx="1762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2 /</a:t>
            </a:r>
            <a:r>
              <a:rPr lang="fr-FR" dirty="0" smtClean="0">
                <a:solidFill>
                  <a:srgbClr val="FFFFFF"/>
                </a:solidFill>
              </a:rPr>
              <a:t> </a:t>
            </a:r>
            <a:r>
              <a:rPr lang="fr-FR" dirty="0" smtClean="0">
                <a:solidFill>
                  <a:srgbClr val="FFFFFF"/>
                </a:solidFill>
                <a:hlinkClick r:id="rId3" action="ppaction://hlinkpres?slideindex=1&amp;slidetitle="/>
              </a:rPr>
              <a:t>Diaporama de synthèse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640933" y="194022"/>
            <a:ext cx="18722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1/ </a:t>
            </a:r>
            <a:r>
              <a:rPr lang="fr-FR" dirty="0" smtClean="0">
                <a:hlinkClick r:id="rId4" action="ppaction://hlinkfile"/>
              </a:rPr>
              <a:t>document </a:t>
            </a:r>
          </a:p>
          <a:p>
            <a:r>
              <a:rPr lang="fr-FR" dirty="0" smtClean="0">
                <a:hlinkClick r:id="rId4" action="ppaction://hlinkfile"/>
              </a:rPr>
              <a:t>étudiants dut HSE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765487" y="2362313"/>
            <a:ext cx="163773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3/ </a:t>
            </a:r>
          </a:p>
          <a:p>
            <a:r>
              <a:rPr lang="fr-FR" dirty="0" smtClean="0">
                <a:hlinkClick r:id="rId5" action="ppaction://hlinkfile"/>
              </a:rPr>
              <a:t>Résultats</a:t>
            </a:r>
          </a:p>
          <a:p>
            <a:r>
              <a:rPr lang="fr-FR" dirty="0" smtClean="0">
                <a:hlinkClick r:id="rId5" action="ppaction://hlinkfile"/>
              </a:rPr>
              <a:t> M Génovésio</a:t>
            </a:r>
            <a:r>
              <a:rPr lang="fr-FR" dirty="0" smtClean="0"/>
              <a:t> </a:t>
            </a:r>
          </a:p>
          <a:p>
            <a:r>
              <a:rPr lang="fr-FR" dirty="0" smtClean="0"/>
              <a:t>M Michiels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4/</a:t>
            </a:r>
            <a:r>
              <a:rPr lang="fr-FR" dirty="0" smtClean="0"/>
              <a:t> </a:t>
            </a:r>
          </a:p>
          <a:p>
            <a:r>
              <a:rPr lang="fr-FR" dirty="0" smtClean="0"/>
              <a:t>Rex « chaud » </a:t>
            </a:r>
          </a:p>
          <a:p>
            <a:r>
              <a:rPr lang="fr-FR" dirty="0" err="1" smtClean="0"/>
              <a:t>CDTrans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6861859" y="1531315"/>
            <a:ext cx="1921331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pPr>
              <a:buFont typeface="Arial"/>
              <a:buChar char="•"/>
            </a:pPr>
            <a:r>
              <a:rPr lang="fr-FR" dirty="0" smtClean="0">
                <a:solidFill>
                  <a:schemeClr val="bg1"/>
                </a:solidFill>
              </a:rPr>
              <a:t> Risque </a:t>
            </a:r>
            <a:r>
              <a:rPr lang="fr-FR" dirty="0" err="1" smtClean="0">
                <a:solidFill>
                  <a:schemeClr val="bg1"/>
                </a:solidFill>
              </a:rPr>
              <a:t>nat</a:t>
            </a:r>
            <a:endParaRPr lang="fr-FR" dirty="0" smtClean="0">
              <a:solidFill>
                <a:schemeClr val="bg1"/>
              </a:solidFill>
            </a:endParaRPr>
          </a:p>
          <a:p>
            <a:r>
              <a:rPr lang="fr-FR" dirty="0" smtClean="0">
                <a:solidFill>
                  <a:schemeClr val="bg1"/>
                </a:solidFill>
              </a:rPr>
              <a:t> </a:t>
            </a:r>
          </a:p>
          <a:p>
            <a:pPr>
              <a:buFont typeface="Arial"/>
              <a:buChar char="•"/>
            </a:pPr>
            <a:r>
              <a:rPr lang="fr-FR" dirty="0" smtClean="0">
                <a:solidFill>
                  <a:schemeClr val="bg1"/>
                </a:solidFill>
              </a:rPr>
              <a:t> Risque </a:t>
            </a:r>
            <a:r>
              <a:rPr lang="fr-FR" dirty="0" err="1" smtClean="0">
                <a:solidFill>
                  <a:schemeClr val="bg1"/>
                </a:solidFill>
              </a:rPr>
              <a:t>tech</a:t>
            </a:r>
            <a:endParaRPr lang="fr-FR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dirty="0" smtClean="0">
                <a:solidFill>
                  <a:schemeClr val="bg1"/>
                </a:solidFill>
              </a:rPr>
              <a:t>Incendie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>
                <a:solidFill>
                  <a:schemeClr val="bg1"/>
                </a:solidFill>
              </a:rPr>
              <a:t>Explosion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>
                <a:solidFill>
                  <a:schemeClr val="bg1"/>
                </a:solidFill>
              </a:rPr>
              <a:t>Nuage </a:t>
            </a:r>
            <a:r>
              <a:rPr lang="fr-FR" dirty="0" err="1" smtClean="0">
                <a:solidFill>
                  <a:schemeClr val="bg1"/>
                </a:solidFill>
              </a:rPr>
              <a:t>tox</a:t>
            </a:r>
            <a:r>
              <a:rPr lang="fr-FR" dirty="0" smtClean="0">
                <a:solidFill>
                  <a:schemeClr val="bg1"/>
                </a:solidFill>
              </a:rPr>
              <a:t>…</a:t>
            </a:r>
          </a:p>
          <a:p>
            <a:r>
              <a:rPr lang="fr-FR" dirty="0" smtClean="0">
                <a:solidFill>
                  <a:schemeClr val="bg1"/>
                </a:solidFill>
              </a:rPr>
              <a:t> et </a:t>
            </a:r>
            <a:r>
              <a:rPr lang="fr-FR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couplages</a:t>
            </a:r>
            <a:endParaRPr lang="fr-FR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61859" y="356701"/>
            <a:ext cx="1789972" cy="185690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fr-FR" dirty="0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5/</a:t>
            </a:r>
            <a:r>
              <a:rPr lang="fr-FR" dirty="0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  <a:hlinkClick r:id="rId6" action="ppaction://hlinkfile"/>
              </a:rPr>
              <a:t>Conférence d’installation de la commission</a:t>
            </a:r>
            <a:endParaRPr lang="fr-FR" dirty="0" smtClean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>
              <a:defRPr/>
            </a:pPr>
            <a:endParaRPr lang="fr-FR" dirty="0" smtClean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>
              <a:defRPr/>
            </a:pPr>
            <a:r>
              <a:rPr lang="fr-FR" dirty="0" smtClean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6/ RESIRISK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7711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64620" y="309207"/>
            <a:ext cx="4373629" cy="6771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    </a:t>
            </a:r>
          </a:p>
          <a:p>
            <a:pPr lvl="1"/>
            <a:endParaRPr lang="fr-FR" sz="2800" dirty="0" smtClean="0">
              <a:solidFill>
                <a:srgbClr val="FF0000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r>
              <a:rPr lang="fr-FR" sz="2800" dirty="0" smtClean="0">
                <a:solidFill>
                  <a:srgbClr val="FF0000"/>
                </a:solidFill>
              </a:rPr>
              <a:t>. </a:t>
            </a:r>
            <a:r>
              <a:rPr lang="fr-FR" sz="2000" dirty="0" smtClean="0">
                <a:solidFill>
                  <a:schemeClr val="bg1"/>
                </a:solidFill>
              </a:rPr>
              <a:t>Action</a:t>
            </a:r>
            <a:r>
              <a:rPr lang="fr-FR" sz="2000" dirty="0" smtClean="0">
                <a:solidFill>
                  <a:schemeClr val="bg1"/>
                </a:solidFill>
              </a:rPr>
              <a:t> 2</a:t>
            </a:r>
          </a:p>
          <a:p>
            <a:r>
              <a:rPr lang="fr-FR" sz="2000" dirty="0" smtClean="0">
                <a:solidFill>
                  <a:schemeClr val="bg1"/>
                </a:solidFill>
              </a:rPr>
              <a:t> </a:t>
            </a:r>
          </a:p>
          <a:p>
            <a:pPr marL="0" lvl="1"/>
            <a:r>
              <a:rPr lang="fr-FR" sz="2000" dirty="0" smtClean="0">
                <a:solidFill>
                  <a:schemeClr val="bg1"/>
                </a:solidFill>
              </a:rPr>
              <a:t>Education et culture du risque avec les écoles…    </a:t>
            </a:r>
            <a:r>
              <a:rPr lang="fr-FR" dirty="0" smtClean="0">
                <a:solidFill>
                  <a:schemeClr val="bg1"/>
                </a:solidFill>
              </a:rPr>
              <a:t>et PPMS</a:t>
            </a: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sz="2000" dirty="0" smtClean="0">
              <a:solidFill>
                <a:schemeClr val="bg1"/>
              </a:solidFill>
            </a:endParaRPr>
          </a:p>
          <a:p>
            <a:pPr lvl="1"/>
            <a:endParaRPr lang="fr-FR" dirty="0" smtClean="0">
              <a:solidFill>
                <a:schemeClr val="accent6">
                  <a:lumMod val="40000"/>
                  <a:lumOff val="60000"/>
                </a:schemeClr>
              </a:solidFill>
              <a:hlinkClick r:id="rId2"/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058384" y="485590"/>
            <a:ext cx="2584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Ordre  du jour</a:t>
            </a:r>
            <a:endParaRPr lang="fr-FR" sz="2400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46857" y="3059355"/>
            <a:ext cx="19617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1400" dirty="0" smtClean="0">
                <a:solidFill>
                  <a:prstClr val="white"/>
                </a:solidFill>
                <a:hlinkClick r:id="rId3"/>
              </a:rPr>
              <a:t>Malette pédagogique</a:t>
            </a:r>
            <a:endParaRPr lang="fr-FR" sz="1400" dirty="0" smtClean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38249" y="485590"/>
            <a:ext cx="2757351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Action 1</a:t>
            </a:r>
          </a:p>
          <a:p>
            <a:endParaRPr lang="fr-FR" dirty="0" smtClean="0"/>
          </a:p>
          <a:p>
            <a:r>
              <a:rPr lang="fr-FR" dirty="0" smtClean="0"/>
              <a:t>Suite « Ecoles » </a:t>
            </a:r>
          </a:p>
          <a:p>
            <a:r>
              <a:rPr lang="fr-FR" dirty="0" smtClean="0"/>
              <a:t>et PPMS</a:t>
            </a:r>
          </a:p>
          <a:p>
            <a:endParaRPr lang="fr-FR" dirty="0" smtClean="0"/>
          </a:p>
          <a:p>
            <a:r>
              <a:rPr lang="fr-FR" dirty="0" smtClean="0"/>
              <a:t>SPPPI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7003686" y="3074743"/>
            <a:ext cx="15059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FFFFFF"/>
                </a:solidFill>
              </a:rPr>
              <a:t>Ecole Rosa Bonheur</a:t>
            </a:r>
          </a:p>
        </p:txBody>
      </p:sp>
      <p:sp>
        <p:nvSpPr>
          <p:cNvPr id="10" name="Rectangle 9"/>
          <p:cNvSpPr/>
          <p:nvPr/>
        </p:nvSpPr>
        <p:spPr>
          <a:xfrm>
            <a:off x="264620" y="4718251"/>
            <a:ext cx="8348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hlinkClick r:id="rId4"/>
              </a:rPr>
              <a:t>Téléchargement fichier zip pour les écoles</a:t>
            </a:r>
            <a:endParaRPr lang="fr-FR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7711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70866" y="4624668"/>
            <a:ext cx="4610867" cy="596275"/>
          </a:xfrm>
        </p:spPr>
        <p:txBody>
          <a:bodyPr>
            <a:normAutofit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87017" y="5741274"/>
            <a:ext cx="5170134" cy="748553"/>
          </a:xfrm>
        </p:spPr>
        <p:txBody>
          <a:bodyPr>
            <a:normAutofit/>
          </a:bodyPr>
          <a:lstStyle/>
          <a:p>
            <a:r>
              <a:rPr lang="fr-FR" sz="2400" dirty="0" smtClean="0"/>
              <a:t>COPIL 27 avril 2016</a:t>
            </a:r>
            <a:endParaRPr lang="fr-FR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487017" y="855459"/>
            <a:ext cx="3799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6856290" y="326309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solidFill>
                  <a:srgbClr val="FFFFFF"/>
                </a:solidFill>
              </a:rPr>
              <a:t> </a:t>
            </a:r>
            <a:endParaRPr lang="fr-FR" sz="2000" dirty="0">
              <a:solidFill>
                <a:srgbClr val="FFFF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856290" y="2363535"/>
            <a:ext cx="2050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>
              <a:solidFill>
                <a:srgbClr val="FFFFFF"/>
              </a:solidFill>
            </a:endParaRPr>
          </a:p>
          <a:p>
            <a:endParaRPr lang="fr-FR" dirty="0" smtClean="0">
              <a:solidFill>
                <a:srgbClr val="FFFFFF"/>
              </a:solidFill>
            </a:endParaRPr>
          </a:p>
          <a:p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950026" y="520038"/>
            <a:ext cx="30208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i="1" dirty="0" smtClean="0">
                <a:solidFill>
                  <a:srgbClr val="FFFFFF"/>
                </a:solidFill>
              </a:rPr>
              <a:t>Prochain COPIL</a:t>
            </a:r>
          </a:p>
          <a:p>
            <a:endParaRPr lang="fr-FR" sz="3200" dirty="0" smtClean="0">
              <a:solidFill>
                <a:srgbClr val="FFFFFF"/>
              </a:solidFill>
            </a:endParaRPr>
          </a:p>
          <a:p>
            <a:endParaRPr lang="fr-FR" sz="3200" dirty="0" smtClean="0">
              <a:solidFill>
                <a:srgbClr val="FFFFFF"/>
              </a:solidFill>
            </a:endParaRPr>
          </a:p>
          <a:p>
            <a:r>
              <a:rPr lang="fr-FR" sz="3200" dirty="0" smtClean="0">
                <a:solidFill>
                  <a:srgbClr val="FFFFFF"/>
                </a:solidFill>
              </a:rPr>
              <a:t>octobre 2016</a:t>
            </a:r>
            <a:endParaRPr lang="fr-FR" sz="3200" dirty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6290" y="541753"/>
            <a:ext cx="228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dirty="0" smtClean="0">
                <a:solidFill>
                  <a:srgbClr val="FFFFFF"/>
                </a:solidFill>
              </a:rPr>
              <a:t>Observatoire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76456" y="2698663"/>
            <a:ext cx="17613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dirty="0" smtClean="0">
                <a:solidFill>
                  <a:srgbClr val="660066"/>
                </a:solidFill>
              </a:rPr>
              <a:t>Commissions nouveaux projets et Alerte </a:t>
            </a:r>
          </a:p>
          <a:p>
            <a:pPr lvl="0"/>
            <a:r>
              <a:rPr lang="fr-FR" dirty="0" smtClean="0">
                <a:solidFill>
                  <a:srgbClr val="660066"/>
                </a:solidFill>
              </a:rPr>
              <a:t>(</a:t>
            </a:r>
            <a:r>
              <a:rPr lang="fr-FR" dirty="0" err="1" smtClean="0">
                <a:solidFill>
                  <a:srgbClr val="660066"/>
                </a:solidFill>
              </a:rPr>
              <a:t>ent</a:t>
            </a:r>
            <a:r>
              <a:rPr lang="fr-FR" dirty="0" smtClean="0">
                <a:solidFill>
                  <a:srgbClr val="660066"/>
                </a:solidFill>
              </a:rPr>
              <a:t> </a:t>
            </a:r>
            <a:r>
              <a:rPr lang="fr-FR" dirty="0" err="1" smtClean="0">
                <a:solidFill>
                  <a:srgbClr val="660066"/>
                </a:solidFill>
              </a:rPr>
              <a:t>Lafon</a:t>
            </a:r>
            <a:r>
              <a:rPr lang="fr-FR" dirty="0" smtClean="0">
                <a:solidFill>
                  <a:srgbClr val="660066"/>
                </a:solidFill>
              </a:rPr>
              <a:t>,…)</a:t>
            </a:r>
            <a:endParaRPr lang="fr-FR" dirty="0">
              <a:solidFill>
                <a:srgbClr val="660066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741631" y="1178624"/>
            <a:ext cx="20165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dirty="0" smtClean="0">
                <a:solidFill>
                  <a:schemeClr val="bg1"/>
                </a:solidFill>
              </a:rPr>
              <a:t>Recherche RDT/</a:t>
            </a:r>
          </a:p>
          <a:p>
            <a:pPr lvl="0"/>
            <a:r>
              <a:rPr lang="fr-FR" dirty="0" err="1" smtClean="0">
                <a:solidFill>
                  <a:schemeClr val="bg1"/>
                </a:solidFill>
              </a:rPr>
              <a:t>MEEM-Resto-Terrin</a:t>
            </a:r>
            <a:endParaRPr lang="fr-FR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7711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vantage">
  <a:themeElements>
    <a:clrScheme name="Personnalisée 2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4C0F18"/>
      </a:hlink>
      <a:folHlink>
        <a:srgbClr val="775C84"/>
      </a:folHlink>
    </a:clrScheme>
    <a:fontScheme name="A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Avantage.thmx</Template>
  <TotalTime>1873</TotalTime>
  <Words>346</Words>
  <Application>Microsoft Macintosh PowerPoint</Application>
  <PresentationFormat>Présentation à l'écran (4:3)</PresentationFormat>
  <Paragraphs>123</Paragraphs>
  <Slides>8</Slides>
  <Notes>1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Avantage</vt:lpstr>
      <vt:lpstr>21 Septembre 2016</vt:lpstr>
      <vt:lpstr>Diapositive 2</vt:lpstr>
      <vt:lpstr>Diapositive 3</vt:lpstr>
      <vt:lpstr>Commande S3PI Presqu’ile Ambes Actualisation émissions 2016 </vt:lpstr>
      <vt:lpstr> </vt:lpstr>
      <vt:lpstr>http://www.interieur.gouv.fr/Alerte/Le-SAIP-en-4-clics/Page-d-assistance-de-l-application-SAIP </vt:lpstr>
      <vt:lpstr>Diapositive 7</vt:lpstr>
      <vt:lpstr> </vt:lpstr>
    </vt:vector>
  </TitlesOfParts>
  <Company>IUT Bordeaux 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Michel LESBATS</dc:creator>
  <cp:lastModifiedBy>Michel LESBATS</cp:lastModifiedBy>
  <cp:revision>109</cp:revision>
  <dcterms:created xsi:type="dcterms:W3CDTF">2016-09-20T15:18:52Z</dcterms:created>
  <dcterms:modified xsi:type="dcterms:W3CDTF">2016-09-21T11:31:12Z</dcterms:modified>
</cp:coreProperties>
</file>