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69" r:id="rId3"/>
    <p:sldId id="268" r:id="rId4"/>
    <p:sldId id="273" r:id="rId5"/>
    <p:sldId id="275" r:id="rId6"/>
    <p:sldId id="260" r:id="rId7"/>
    <p:sldId id="278" r:id="rId8"/>
    <p:sldId id="279" r:id="rId9"/>
    <p:sldId id="280" r:id="rId10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348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150" d="100"/>
          <a:sy n="150" d="100"/>
        </p:scale>
        <p:origin x="-125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4B98-2B67-AB41-9C33-441BF4FD16A4}" type="datetime1">
              <a:rPr lang="fr-FR"/>
              <a:pPr>
                <a:defRPr/>
              </a:pPr>
              <a:t>24/01/18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62174-9D40-3842-A1AE-8C13C95B6E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E82FB-04E2-9947-8989-02CB940E62C2}" type="datetime1">
              <a:rPr lang="fr-FR"/>
              <a:pPr>
                <a:defRPr/>
              </a:pPr>
              <a:t>24/01/18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FF690-C11D-0B4F-B2E4-1679A8E359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FD82-A919-7840-80A2-CD61B6490320}" type="datetime1">
              <a:rPr lang="fr-FR"/>
              <a:pPr>
                <a:defRPr/>
              </a:pPr>
              <a:t>24/01/18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F999-6160-4A41-8FA3-77A7C82D73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E551E-FADC-5B42-BA2F-2A72B9AB4DEC}" type="datetime1">
              <a:rPr lang="fr-FR"/>
              <a:pPr>
                <a:defRPr/>
              </a:pPr>
              <a:t>24/01/18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3CE7-8A53-A94A-9B86-34C3BA0D99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EE239-12EC-9149-8D8B-33FB196B02BC}" type="datetime1">
              <a:rPr lang="fr-FR"/>
              <a:pPr>
                <a:defRPr/>
              </a:pPr>
              <a:t>24/01/18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527D1-37F1-3541-BB79-347FD4155B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4600-F296-9D4B-9ACC-BCE530498AF1}" type="datetime1">
              <a:rPr lang="fr-FR"/>
              <a:pPr>
                <a:defRPr/>
              </a:pPr>
              <a:t>24/01/18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E4BA8-142B-3F46-8A9F-1BB61784EF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B17E2-1D63-974B-BC40-D8D01E43B9C2}" type="datetime1">
              <a:rPr lang="fr-FR"/>
              <a:pPr>
                <a:defRPr/>
              </a:pPr>
              <a:t>24/01/18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23A95-A63E-404C-9FEB-F08AD945E0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5004-0184-2146-8CDC-DFCABEE0436F}" type="datetime1">
              <a:rPr lang="fr-FR"/>
              <a:pPr>
                <a:defRPr/>
              </a:pPr>
              <a:t>24/01/18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F5EC-65BE-6446-B945-2015664E0F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98BD-22A7-3B4D-81A6-A78821054D90}" type="datetime1">
              <a:rPr lang="fr-FR"/>
              <a:pPr>
                <a:defRPr/>
              </a:pPr>
              <a:t>24/01/18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4490-4416-EB42-9D3F-11FB6B4FA0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9F1B-AA78-2648-B2DE-243869825AB5}" type="datetime1">
              <a:rPr lang="fr-FR"/>
              <a:pPr>
                <a:defRPr/>
              </a:pPr>
              <a:t>24/01/18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015B4-D47C-F54E-AF99-155AA8234F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2958-D4FE-7240-B1D0-A1612F842BD7}" type="datetime1">
              <a:rPr lang="fr-FR"/>
              <a:pPr>
                <a:defRPr/>
              </a:pPr>
              <a:t>24/01/18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CE8C-DBBD-054D-94DD-9CFB0BDB62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649B98-BC5B-6447-A889-FC3FF657F4E3}" type="datetime1">
              <a:rPr lang="fr-FR"/>
              <a:pPr>
                <a:defRPr/>
              </a:pPr>
              <a:t>24/01/18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6C1034-53E4-A442-8D0F-E5D583DA25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hyperlink" Target="SIRENEYARA.JPG" TargetMode="External"/><Relationship Id="rId1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hyperlink" Target="http://spppi-pa.iut.u-bordeaux.fr/26-observatoire-cartographique.html" TargetMode="External"/><Relationship Id="rId4" Type="http://schemas.openxmlformats.org/officeDocument/2006/relationships/image" Target="../media/image9.jpeg"/><Relationship Id="rId5" Type="http://schemas.openxmlformats.org/officeDocument/2006/relationships/image" Target="../media/image3.jpeg"/><Relationship Id="rId6" Type="http://schemas.openxmlformats.org/officeDocument/2006/relationships/hyperlink" Target="http://spppi-pa.iut.u-bordeaux.fr/index.php?id=126&amp;ADMCMD_editIcons=1" TargetMode="External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hyperlink" Target="Ambes_plaquettes.jpg" TargetMode="External"/><Relationship Id="rId10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XZRnTJmXcI" TargetMode="External"/><Relationship Id="rId4" Type="http://schemas.openxmlformats.org/officeDocument/2006/relationships/hyperlink" Target="http://spppi-pa.iut.u-bordeaux.fr/commissions-techniques/60-education-et-communicatio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ilesbats/?rc=p" TargetMode="External"/><Relationship Id="rId4" Type="http://schemas.openxmlformats.org/officeDocument/2006/relationships/hyperlink" Target="https://www.facebook.com/search/top/?q=spppi-p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lyer-hd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60" y="152400"/>
            <a:ext cx="5360240" cy="7582144"/>
          </a:xfrm>
          <a:prstGeom prst="rect">
            <a:avLst/>
          </a:prstGeom>
        </p:spPr>
      </p:pic>
      <p:pic>
        <p:nvPicPr>
          <p:cNvPr id="10" name="Image 9" descr="Capture d’écran 2018-01-23 à 08.42.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304801"/>
            <a:ext cx="2191205" cy="875082"/>
          </a:xfrm>
          <a:prstGeom prst="rect">
            <a:avLst/>
          </a:prstGeom>
        </p:spPr>
      </p:pic>
      <p:pic>
        <p:nvPicPr>
          <p:cNvPr id="11" name="Image 10" descr="Capture d’écran 2018-01-23 à 08.46.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61" y="5486474"/>
            <a:ext cx="1151152" cy="990526"/>
          </a:xfrm>
          <a:prstGeom prst="rect">
            <a:avLst/>
          </a:prstGeom>
        </p:spPr>
      </p:pic>
      <p:pic>
        <p:nvPicPr>
          <p:cNvPr id="12" name="Image 11" descr="Capture d’écran 2018-01-23 à 08.49.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84" y="1236368"/>
            <a:ext cx="553675" cy="592432"/>
          </a:xfrm>
          <a:prstGeom prst="rect">
            <a:avLst/>
          </a:prstGeom>
        </p:spPr>
      </p:pic>
      <p:pic>
        <p:nvPicPr>
          <p:cNvPr id="13" name="Image 12" descr="Capture d’écran 2018-01-23 à 08.51.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1568450"/>
            <a:ext cx="1105041" cy="1301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95441" y="1828800"/>
            <a:ext cx="799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 smtClean="0">
                <a:solidFill>
                  <a:srgbClr val="000090"/>
                </a:solidFill>
              </a:rPr>
              <a:t>Saint Louis de Montferrand</a:t>
            </a:r>
            <a:endParaRPr lang="fr-FR" sz="7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re 5"/>
          <p:cNvSpPr txBox="1">
            <a:spLocks/>
          </p:cNvSpPr>
          <p:nvPr/>
        </p:nvSpPr>
        <p:spPr bwMode="auto">
          <a:xfrm>
            <a:off x="226798" y="838200"/>
            <a:ext cx="8785225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fr-FR" dirty="0" smtClean="0">
                <a:solidFill>
                  <a:srgbClr val="376092"/>
                </a:solidFill>
                <a:latin typeface="+mn-lt"/>
                <a:ea typeface="Chalkboard" charset="0"/>
                <a:cs typeface="Chalkboard" charset="0"/>
              </a:rPr>
              <a:t>          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  <a:t>Points abordés lors de la réunion </a:t>
            </a:r>
            <a:r>
              <a:rPr lang="fr-FR" dirty="0" smtClean="0">
                <a:solidFill>
                  <a:srgbClr val="FF0000"/>
                </a:solidFill>
                <a:latin typeface="Comic Sans MS"/>
                <a:ea typeface="Chalkboard" charset="0"/>
                <a:cs typeface="Comic Sans MS"/>
              </a:rPr>
              <a:t>&gt;</a:t>
            </a:r>
            <a:endParaRPr lang="fr-FR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lnSpc>
                <a:spcPct val="70000"/>
              </a:lnSpc>
            </a:pPr>
            <a:endParaRPr lang="fr-FR" sz="1800" dirty="0">
              <a:latin typeface="+mn-lt"/>
            </a:endParaRPr>
          </a:p>
          <a:p>
            <a:pPr>
              <a:lnSpc>
                <a:spcPct val="70000"/>
              </a:lnSpc>
            </a:pPr>
            <a:endParaRPr lang="fr-FR" sz="1800" dirty="0" smtClean="0">
              <a:latin typeface="+mn-lt"/>
            </a:endParaRPr>
          </a:p>
          <a:p>
            <a:pPr marL="457200" indent="-457200">
              <a:lnSpc>
                <a:spcPct val="70000"/>
              </a:lnSpc>
              <a:spcAft>
                <a:spcPts val="600"/>
              </a:spcAft>
            </a:pPr>
            <a:endParaRPr lang="fr-FR" sz="1800" dirty="0" smtClean="0">
              <a:latin typeface="+mn-lt"/>
              <a:ea typeface="Chalkboard" charset="0"/>
              <a:cs typeface="Chalkboard" charset="0"/>
            </a:endParaRPr>
          </a:p>
          <a:p>
            <a:pPr marL="457200" indent="-457200">
              <a:lnSpc>
                <a:spcPct val="70000"/>
              </a:lnSpc>
              <a:spcAft>
                <a:spcPts val="600"/>
              </a:spcAft>
            </a:pPr>
            <a:endParaRPr lang="fr-FR" sz="1800" dirty="0" smtClean="0">
              <a:latin typeface="+mn-lt"/>
              <a:ea typeface="Chalkboard" charset="0"/>
              <a:cs typeface="Chalkboard" charset="0"/>
            </a:endParaRPr>
          </a:p>
          <a:p>
            <a:pPr marL="457200" indent="-457200">
              <a:lnSpc>
                <a:spcPct val="70000"/>
              </a:lnSpc>
              <a:spcAft>
                <a:spcPts val="600"/>
              </a:spcAft>
            </a:pPr>
            <a:endParaRPr lang="fr-FR" sz="1800" dirty="0" smtClean="0">
              <a:latin typeface="+mn-lt"/>
              <a:ea typeface="Chalkboard" charset="0"/>
              <a:cs typeface="Chalkboard" charset="0"/>
            </a:endParaRPr>
          </a:p>
          <a:p>
            <a:pPr marL="457200" indent="-457200">
              <a:lnSpc>
                <a:spcPct val="70000"/>
              </a:lnSpc>
              <a:spcAft>
                <a:spcPts val="600"/>
              </a:spcAft>
            </a:pPr>
            <a:endParaRPr lang="fr-FR" sz="1800" dirty="0" smtClean="0">
              <a:latin typeface="+mn-lt"/>
              <a:ea typeface="Chalkboard" charset="0"/>
              <a:cs typeface="Chalkboard" charset="0"/>
            </a:endParaRPr>
          </a:p>
          <a:p>
            <a:pPr marL="457200" indent="-457200">
              <a:lnSpc>
                <a:spcPct val="70000"/>
              </a:lnSpc>
              <a:spcAft>
                <a:spcPts val="600"/>
              </a:spcAft>
            </a:pPr>
            <a:r>
              <a:rPr lang="fr-FR" sz="1800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  <a:t>&gt; Présentation du SPPPI-PA, champ d’action, implication…</a:t>
            </a:r>
          </a:p>
          <a:p>
            <a:pPr marL="457200" indent="-457200">
              <a:lnSpc>
                <a:spcPct val="70000"/>
              </a:lnSpc>
              <a:spcAft>
                <a:spcPts val="600"/>
              </a:spcAft>
            </a:pPr>
            <a:endParaRPr lang="fr-FR" sz="1800" dirty="0" smtClean="0">
              <a:solidFill>
                <a:schemeClr val="accent6">
                  <a:lumMod val="50000"/>
                </a:schemeClr>
              </a:solidFill>
              <a:latin typeface="Comic Sans MS"/>
              <a:ea typeface="Chalkboard" charset="0"/>
              <a:cs typeface="Comic Sans MS"/>
            </a:endParaRPr>
          </a:p>
          <a:p>
            <a:pPr marL="457200" indent="-457200">
              <a:lnSpc>
                <a:spcPct val="70000"/>
              </a:lnSpc>
              <a:spcAft>
                <a:spcPts val="0"/>
              </a:spcAft>
            </a:pPr>
            <a:r>
              <a:rPr lang="fr-FR" sz="1800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  <a:t>&gt; Petit résumé d’actions récentes menées sur le territoire de la pointe d’</a:t>
            </a:r>
            <a:r>
              <a:rPr lang="fr-FR" sz="1800" dirty="0" err="1" smtClean="0">
                <a:solidFill>
                  <a:schemeClr val="accent6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  <a:t>Ambès</a:t>
            </a:r>
            <a:endParaRPr lang="fr-FR" sz="1800" dirty="0" smtClean="0">
              <a:solidFill>
                <a:schemeClr val="accent6">
                  <a:lumMod val="50000"/>
                </a:schemeClr>
              </a:solidFill>
              <a:latin typeface="Comic Sans MS"/>
              <a:ea typeface="Chalkboard" charset="0"/>
              <a:cs typeface="Comic Sans MS"/>
            </a:endParaRPr>
          </a:p>
          <a:p>
            <a:pPr marL="457200" indent="-457200">
              <a:lnSpc>
                <a:spcPct val="70000"/>
              </a:lnSpc>
              <a:spcAft>
                <a:spcPts val="600"/>
              </a:spcAft>
            </a:pPr>
            <a:endParaRPr lang="fr-FR" sz="1800" dirty="0" smtClean="0">
              <a:solidFill>
                <a:schemeClr val="accent6">
                  <a:lumMod val="50000"/>
                </a:schemeClr>
              </a:solidFill>
              <a:latin typeface="Comic Sans MS"/>
              <a:ea typeface="Chalkboard" charset="0"/>
              <a:cs typeface="Comic Sans MS"/>
            </a:endParaRPr>
          </a:p>
          <a:p>
            <a:pPr marL="457200" indent="-457200">
              <a:lnSpc>
                <a:spcPct val="70000"/>
              </a:lnSpc>
              <a:spcAft>
                <a:spcPts val="0"/>
              </a:spcAft>
            </a:pPr>
            <a:endParaRPr lang="fr-FR" sz="1800" dirty="0" smtClean="0">
              <a:latin typeface="Comic Sans MS"/>
              <a:ea typeface="Chalkboard" charset="0"/>
              <a:cs typeface="Comic Sans MS"/>
            </a:endParaRPr>
          </a:p>
          <a:p>
            <a:pPr marL="457200" indent="-457200">
              <a:lnSpc>
                <a:spcPct val="70000"/>
              </a:lnSpc>
              <a:spcAft>
                <a:spcPts val="600"/>
              </a:spcAft>
            </a:pP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  <a:t>&gt; Veille sanitaire - Qualité de l’air et effets de la pollution atmosphérique</a:t>
            </a:r>
          </a:p>
          <a:p>
            <a:pPr marL="457200" indent="-457200">
              <a:lnSpc>
                <a:spcPct val="70000"/>
              </a:lnSpc>
              <a:spcAft>
                <a:spcPts val="600"/>
              </a:spcAft>
            </a:pP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  <a:t>industrielle sur les populations de la presqu’île : le point – émissions 2017</a:t>
            </a:r>
          </a:p>
          <a:p>
            <a:pPr marL="457200" indent="-457200">
              <a:lnSpc>
                <a:spcPct val="70000"/>
              </a:lnSpc>
              <a:spcAft>
                <a:spcPts val="600"/>
              </a:spcAft>
            </a:pP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  <a:t/>
            </a:r>
            <a:b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</a:br>
            <a:endParaRPr lang="fr-FR" sz="1800" dirty="0" smtClean="0">
              <a:solidFill>
                <a:schemeClr val="accent5">
                  <a:lumMod val="50000"/>
                </a:schemeClr>
              </a:solidFill>
              <a:latin typeface="Comic Sans MS"/>
              <a:ea typeface="Chalkboard" charset="0"/>
              <a:cs typeface="Comic Sans MS"/>
            </a:endParaRPr>
          </a:p>
          <a:p>
            <a:pPr marL="342900" indent="-342900">
              <a:lnSpc>
                <a:spcPct val="70000"/>
              </a:lnSpc>
              <a:spcAft>
                <a:spcPts val="600"/>
              </a:spcAft>
            </a:pP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  <a:t>  ….. Discussions…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Chalkboard" charset="0"/>
                <a:cs typeface="Chalkboard" charset="0"/>
              </a:rPr>
              <a:t>  </a:t>
            </a:r>
          </a:p>
          <a:p>
            <a:pPr>
              <a:lnSpc>
                <a:spcPct val="70000"/>
              </a:lnSpc>
              <a:spcAft>
                <a:spcPts val="600"/>
              </a:spcAft>
              <a:buFont typeface="Arial" charset="0"/>
              <a:buChar char="•"/>
            </a:pPr>
            <a:endParaRPr lang="fr-FR" sz="1800" dirty="0" smtClean="0">
              <a:latin typeface="+mn-lt"/>
              <a:ea typeface="Chalkboard" charset="0"/>
              <a:cs typeface="Chalkboard" charset="0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800" dirty="0" smtClean="0">
                <a:latin typeface="+mn-lt"/>
                <a:ea typeface="Chalkboard" charset="0"/>
                <a:cs typeface="Chalkboard" charset="0"/>
              </a:rPr>
              <a:t>                                                                     </a:t>
            </a:r>
            <a:r>
              <a:rPr lang="fr-FR" sz="1600" dirty="0" smtClean="0">
                <a:latin typeface="Comic Sans MS"/>
                <a:ea typeface="Chalkboard" charset="0"/>
                <a:cs typeface="Comic Sans MS"/>
              </a:rPr>
              <a:t>fin …. 20 heures </a:t>
            </a:r>
            <a:endParaRPr lang="fr-FR" sz="1600" dirty="0">
              <a:latin typeface="Comic Sans MS"/>
              <a:ea typeface="Chalkboard" charset="0"/>
              <a:cs typeface="Comic Sans MS"/>
            </a:endParaRPr>
          </a:p>
        </p:txBody>
      </p:sp>
      <p:pic>
        <p:nvPicPr>
          <p:cNvPr id="5" name="Image 4" descr="Capture d’écran 2018-01-23 à 08.46.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76274"/>
            <a:ext cx="1239623" cy="1066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Capture d’écran 2018-01-23 à 08.42.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52400"/>
            <a:ext cx="5867400" cy="1863425"/>
          </a:xfrm>
        </p:spPr>
      </p:pic>
      <p:pic>
        <p:nvPicPr>
          <p:cNvPr id="4" name="Image 3" descr="parties prenan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8800"/>
            <a:ext cx="7620000" cy="4956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re 5"/>
          <p:cNvSpPr>
            <a:spLocks noGrp="1"/>
          </p:cNvSpPr>
          <p:nvPr>
            <p:ph type="ctrTitle"/>
          </p:nvPr>
        </p:nvSpPr>
        <p:spPr>
          <a:xfrm>
            <a:off x="996949" y="1828800"/>
            <a:ext cx="7772400" cy="4406900"/>
          </a:xfrm>
        </p:spPr>
        <p:txBody>
          <a:bodyPr/>
          <a:lstStyle/>
          <a:p>
            <a:pPr marL="457200" indent="-457200" algn="l" eaLnBrk="1" hangingPunct="1"/>
            <a:r>
              <a:rPr lang="fr-FR" sz="1800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  <a:t>Ri</a:t>
            </a:r>
            <a:r>
              <a:rPr lang="fr-FR" sz="1800" kern="600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  <a:t>s</a:t>
            </a:r>
            <a:r>
              <a:rPr lang="fr-FR" sz="1800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  <a:t>ques accidentels majeurs (d’origine naturelle et technologique),</a:t>
            </a:r>
            <a:br>
              <a:rPr lang="fr-FR" sz="1800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</a:br>
            <a:r>
              <a:rPr lang="fr-FR" sz="1800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  <a:t/>
            </a:r>
            <a:br>
              <a:rPr lang="fr-FR" sz="1800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</a:br>
            <a:r>
              <a:rPr lang="fr-FR" sz="1800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  <a:t>Risques sanitaires… risques chroniques… Environnement</a:t>
            </a:r>
            <a:r>
              <a:rPr lang="fr-FR" sz="1800" dirty="0" smtClean="0">
                <a:latin typeface="Comic Sans MS"/>
                <a:ea typeface="Chalkboard" charset="0"/>
                <a:cs typeface="Comic Sans MS"/>
              </a:rPr>
              <a:t/>
            </a:r>
            <a:br>
              <a:rPr lang="fr-FR" sz="1800" dirty="0" smtClean="0">
                <a:latin typeface="Comic Sans MS"/>
                <a:ea typeface="Chalkboard" charset="0"/>
                <a:cs typeface="Comic Sans MS"/>
              </a:rPr>
            </a:br>
            <a:r>
              <a:rPr lang="fr-FR" sz="1800" dirty="0" smtClean="0">
                <a:latin typeface="Comic Sans MS"/>
                <a:ea typeface="Chalkboard" charset="0"/>
                <a:cs typeface="Comic Sans MS"/>
              </a:rPr>
              <a:t> </a:t>
            </a:r>
            <a:br>
              <a:rPr lang="fr-FR" sz="1800" dirty="0" smtClean="0">
                <a:latin typeface="Comic Sans MS"/>
                <a:ea typeface="Chalkboard" charset="0"/>
                <a:cs typeface="Comic Sans MS"/>
              </a:rPr>
            </a:br>
            <a:r>
              <a:rPr lang="fr-FR" sz="1800" dirty="0" smtClean="0">
                <a:latin typeface="Comic Sans MS"/>
                <a:ea typeface="Chalkboard" charset="0"/>
                <a:cs typeface="Comic Sans MS"/>
              </a:rPr>
              <a:t>   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  <a:t>Information, communications entre parties prenantes</a:t>
            </a:r>
            <a:b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</a:b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  <a:t> </a:t>
            </a:r>
            <a:b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</a:b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  <a:t>        Etudes, recherches sur le territoire… 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85800" y="609600"/>
            <a:ext cx="7626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ea typeface="Chalkboard" charset="0"/>
                <a:cs typeface="Comic Sans MS"/>
              </a:rPr>
              <a:t>Présentation des missions du SPPPI-PA</a:t>
            </a:r>
            <a:r>
              <a:rPr lang="fr-FR" dirty="0" smtClean="0">
                <a:solidFill>
                  <a:srgbClr val="376092"/>
                </a:solidFill>
                <a:latin typeface="Comic Sans MS"/>
                <a:ea typeface="Chalkboard" charset="0"/>
                <a:cs typeface="Comic Sans MS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Comic Sans MS"/>
                <a:cs typeface="Comic Sans MS"/>
              </a:rPr>
              <a:t>&gt;</a:t>
            </a:r>
            <a:endParaRPr lang="fr-FR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7" name="Image 6" descr="Capture d’écran 2018-01-23 à 08.46.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212" y="273050"/>
            <a:ext cx="1188137" cy="102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re 1"/>
          <p:cNvSpPr>
            <a:spLocks noGrp="1"/>
          </p:cNvSpPr>
          <p:nvPr>
            <p:ph type="title"/>
          </p:nvPr>
        </p:nvSpPr>
        <p:spPr>
          <a:xfrm>
            <a:off x="151984" y="249744"/>
            <a:ext cx="8229600" cy="1143000"/>
          </a:xfrm>
        </p:spPr>
        <p:txBody>
          <a:bodyPr/>
          <a:lstStyle/>
          <a:p>
            <a:pPr eaLnBrk="1" hangingPunct="1"/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     Quelques actions récentes </a:t>
            </a:r>
            <a:r>
              <a:rPr lang="fr-FR" sz="2400" dirty="0" smtClean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412" name="Espace réservé du contenu 2"/>
          <p:cNvSpPr>
            <a:spLocks noGrp="1"/>
          </p:cNvSpPr>
          <p:nvPr>
            <p:ph idx="1"/>
          </p:nvPr>
        </p:nvSpPr>
        <p:spPr>
          <a:xfrm>
            <a:off x="838200" y="2743200"/>
            <a:ext cx="7340600" cy="3276600"/>
          </a:xfrm>
        </p:spPr>
        <p:txBody>
          <a:bodyPr/>
          <a:lstStyle/>
          <a:p>
            <a:pPr marL="0" indent="0" eaLnBrk="1" hangingPunct="1"/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Observatoire cartographique (2015/2018),</a:t>
            </a:r>
          </a:p>
          <a:p>
            <a:pPr marL="0" indent="0" eaLnBrk="1" hangingPunct="1"/>
            <a:endParaRPr lang="fr-FR" sz="1800" dirty="0" smtClean="0">
              <a:solidFill>
                <a:schemeClr val="accent6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 marL="0" indent="0" eaLnBrk="1" hangingPunct="1"/>
            <a:r>
              <a:rPr lang="fr-FR" sz="1800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 Alertes sirènes (2016/2017),</a:t>
            </a:r>
          </a:p>
          <a:p>
            <a:pPr marL="0" indent="0" eaLnBrk="1" hangingPunct="1"/>
            <a:endParaRPr lang="fr-FR" sz="1800" dirty="0" smtClean="0">
              <a:solidFill>
                <a:schemeClr val="accent6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 marL="0" indent="0" eaLnBrk="1" hangingPunct="1"/>
            <a:r>
              <a:rPr lang="fr-FR" sz="1800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 Information des populations, plaquettes (2016/2017)</a:t>
            </a:r>
          </a:p>
          <a:p>
            <a:pPr marL="0" indent="0" eaLnBrk="1" hangingPunct="1">
              <a:buFont typeface="Arial" charset="0"/>
              <a:buNone/>
            </a:pPr>
            <a:endParaRPr lang="fr-FR" sz="1800" dirty="0" smtClean="0">
              <a:latin typeface="Comic Sans MS"/>
              <a:cs typeface="Comic Sans MS"/>
            </a:endParaRPr>
          </a:p>
          <a:p>
            <a:pPr marL="0" indent="0" eaLnBrk="1" hangingPunct="1"/>
            <a:r>
              <a:rPr lang="fr-FR" sz="1800" dirty="0" smtClean="0">
                <a:solidFill>
                  <a:srgbClr val="2348B3"/>
                </a:solidFill>
                <a:latin typeface="Comic Sans MS"/>
                <a:cs typeface="Comic Sans MS"/>
              </a:rPr>
              <a:t> 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Actions pédagogiques avec l’école J. Brel d’</a:t>
            </a:r>
            <a:r>
              <a:rPr lang="fr-FR" sz="1800" dirty="0" err="1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Ambès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 (2015/2018)</a:t>
            </a:r>
          </a:p>
          <a:p>
            <a:pPr marL="0" indent="0" eaLnBrk="1" hangingPunct="1"/>
            <a:endParaRPr lang="fr-FR" sz="1800" dirty="0" smtClean="0">
              <a:solidFill>
                <a:schemeClr val="accent5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6" name="Image 5" descr="Capture d’écran 2018-01-23 à 08.46.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276302"/>
            <a:ext cx="939800" cy="808665"/>
          </a:xfrm>
          <a:prstGeom prst="rect">
            <a:avLst/>
          </a:prstGeom>
        </p:spPr>
      </p:pic>
      <p:pic>
        <p:nvPicPr>
          <p:cNvPr id="5" name="Image 4" descr="Capture d’écran 2018-01-23 à 08.49.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519247"/>
            <a:ext cx="527465" cy="564388"/>
          </a:xfrm>
          <a:prstGeom prst="rect">
            <a:avLst/>
          </a:prstGeom>
        </p:spPr>
      </p:pic>
      <p:pic>
        <p:nvPicPr>
          <p:cNvPr id="7" name="Image 6" descr="Capture d’écran 2018-01-23 à 08.51.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455579"/>
            <a:ext cx="1066799" cy="125670"/>
          </a:xfrm>
          <a:prstGeom prst="rect">
            <a:avLst/>
          </a:prstGeom>
        </p:spPr>
      </p:pic>
      <p:pic>
        <p:nvPicPr>
          <p:cNvPr id="8" name="Image 7" descr="Capture d’écran 2018-01-23 à 08.42.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84" y="609600"/>
            <a:ext cx="920750" cy="36771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72734" y="1084967"/>
            <a:ext cx="799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 smtClean="0">
                <a:solidFill>
                  <a:srgbClr val="000090"/>
                </a:solidFill>
              </a:rPr>
              <a:t>Saint Louis de Montferrand</a:t>
            </a:r>
            <a:endParaRPr lang="fr-FR" sz="7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ZoneTexte 2"/>
          <p:cNvSpPr txBox="1">
            <a:spLocks noChangeArrowheads="1"/>
          </p:cNvSpPr>
          <p:nvPr/>
        </p:nvSpPr>
        <p:spPr bwMode="auto">
          <a:xfrm>
            <a:off x="233363" y="258763"/>
            <a:ext cx="8280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376092"/>
                </a:solidFill>
                <a:latin typeface="Comic Sans MS"/>
                <a:cs typeface="Comic Sans MS"/>
              </a:rPr>
              <a:t>Cartographies</a:t>
            </a:r>
            <a:r>
              <a:rPr lang="fr-FR" dirty="0" smtClean="0">
                <a:solidFill>
                  <a:srgbClr val="376092"/>
                </a:solidFill>
                <a:latin typeface="Comic Sans MS"/>
                <a:cs typeface="Comic Sans MS"/>
              </a:rPr>
              <a:t> du territoire </a:t>
            </a:r>
            <a:r>
              <a:rPr lang="fr-FR" dirty="0" smtClean="0">
                <a:solidFill>
                  <a:srgbClr val="FF0000"/>
                </a:solidFill>
                <a:latin typeface="Comic Sans MS"/>
                <a:cs typeface="Comic Sans MS"/>
              </a:rPr>
              <a:t>&gt;</a:t>
            </a:r>
            <a:endParaRPr lang="fr-FR" dirty="0" smtClean="0">
              <a:solidFill>
                <a:srgbClr val="376092"/>
              </a:solidFill>
              <a:latin typeface="Comic Sans MS"/>
              <a:cs typeface="Comic Sans MS"/>
            </a:endParaRPr>
          </a:p>
          <a:p>
            <a:r>
              <a:rPr lang="fr-FR" sz="2000" dirty="0" smtClean="0">
                <a:solidFill>
                  <a:srgbClr val="376092"/>
                </a:solidFill>
                <a:latin typeface="Comic Sans MS"/>
                <a:cs typeface="Comic Sans MS"/>
              </a:rPr>
              <a:t>Observatoire de l’Économie et de la Sécurité Industrielles …</a:t>
            </a:r>
          </a:p>
          <a:p>
            <a:endParaRPr lang="fr-FR" dirty="0" smtClean="0">
              <a:solidFill>
                <a:srgbClr val="376092"/>
              </a:solidFill>
              <a:latin typeface="Comic Sans MS"/>
              <a:cs typeface="Comic Sans MS"/>
            </a:endParaRPr>
          </a:p>
          <a:p>
            <a:r>
              <a:rPr lang="fr-FR" dirty="0" smtClean="0">
                <a:solidFill>
                  <a:srgbClr val="376092"/>
                </a:solidFill>
                <a:latin typeface="Comic Sans MS"/>
                <a:cs typeface="Comic Sans MS"/>
              </a:rPr>
              <a:t>  </a:t>
            </a:r>
          </a:p>
          <a:p>
            <a:endParaRPr lang="fr-FR" sz="2000" dirty="0" smtClean="0">
              <a:solidFill>
                <a:srgbClr val="376092"/>
              </a:solidFill>
              <a:latin typeface="Calibri" charset="0"/>
            </a:endParaRPr>
          </a:p>
          <a:p>
            <a:endParaRPr lang="fr-FR" sz="2000" dirty="0">
              <a:solidFill>
                <a:srgbClr val="376092"/>
              </a:solidFill>
              <a:latin typeface="Calibri" charset="0"/>
            </a:endParaRPr>
          </a:p>
          <a:p>
            <a:endParaRPr lang="fr-FR" sz="2000" dirty="0">
              <a:solidFill>
                <a:srgbClr val="376092"/>
              </a:solidFill>
              <a:latin typeface="Calibri" charset="0"/>
            </a:endParaRPr>
          </a:p>
          <a:p>
            <a:endParaRPr lang="fr-FR" sz="2000" dirty="0">
              <a:solidFill>
                <a:srgbClr val="376092"/>
              </a:solidFill>
              <a:latin typeface="Calibri" charset="0"/>
            </a:endParaRPr>
          </a:p>
          <a:p>
            <a:r>
              <a:rPr lang="fr-FR" sz="2000" dirty="0">
                <a:solidFill>
                  <a:srgbClr val="376092"/>
                </a:solidFill>
                <a:latin typeface="Calibri" charset="0"/>
              </a:rPr>
              <a:t> </a:t>
            </a:r>
          </a:p>
        </p:txBody>
      </p:sp>
      <p:pic>
        <p:nvPicPr>
          <p:cNvPr id="27653" name="Image 6" descr="Capture d’écran 2017-10-01 à 14.49.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2124430"/>
            <a:ext cx="2148413" cy="138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mage 7" descr="Capture d’écran 2017-10-01 à 14.48.34.jp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305751"/>
            <a:ext cx="3372881" cy="232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Capture d’écran 2018-01-23 à 08.46.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795" y="258763"/>
            <a:ext cx="1066800" cy="917944"/>
          </a:xfrm>
          <a:prstGeom prst="rect">
            <a:avLst/>
          </a:prstGeom>
        </p:spPr>
      </p:pic>
      <p:pic>
        <p:nvPicPr>
          <p:cNvPr id="10" name="Espace réservé du contenu 9" descr="Impact siräne SPBA-TPB.BMP">
            <a:hlinkClick r:id="rId6" tooltip="Audibilité"/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286991" y="3505200"/>
            <a:ext cx="2694604" cy="2710566"/>
          </a:xfrm>
        </p:spPr>
      </p:pic>
      <p:pic>
        <p:nvPicPr>
          <p:cNvPr id="11" name="Image 10" descr="LÇgende niveau sonor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991" y="4343400"/>
            <a:ext cx="563744" cy="691224"/>
          </a:xfrm>
          <a:prstGeom prst="rect">
            <a:avLst/>
          </a:prstGeom>
        </p:spPr>
      </p:pic>
      <p:pic>
        <p:nvPicPr>
          <p:cNvPr id="12" name="Image 11" descr="Capture d’écran 2018-01-23 à 09.08.10.jpg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868" y="1295400"/>
            <a:ext cx="5035169" cy="1794714"/>
          </a:xfrm>
          <a:prstGeom prst="rect">
            <a:avLst/>
          </a:prstGeom>
        </p:spPr>
      </p:pic>
      <p:pic>
        <p:nvPicPr>
          <p:cNvPr id="14" name="Image 13" descr="Capture d’écran 2018-01-23 à 09.24.25.jpg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4800" y="3983699"/>
            <a:ext cx="1889453" cy="210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446863"/>
            <a:ext cx="8229600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Actions en matière d’éducation aux risques majeurs </a:t>
            </a:r>
            <a:b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</a:b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et de la vie courante avec l’Ecole J. Brel </a:t>
            </a:r>
            <a:r>
              <a:rPr lang="fr-FR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&gt;</a:t>
            </a:r>
            <a:endParaRPr lang="fr-FR" sz="2400" dirty="0" smtClean="0">
              <a:solidFill>
                <a:schemeClr val="accent1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6" name="Image 5" descr="Capture d’écran 2018-01-23 à 08.46.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750" y="304800"/>
            <a:ext cx="963649" cy="82918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21167" y="5915054"/>
            <a:ext cx="5922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&gt;&gt; </a:t>
            </a:r>
            <a:r>
              <a:rPr lang="fr-FR" sz="1800" dirty="0" smtClean="0">
                <a:latin typeface="Comic Sans MS"/>
                <a:cs typeface="Comic Sans MS"/>
                <a:hlinkClick r:id="rId3"/>
              </a:rPr>
              <a:t>Film « la fuite » </a:t>
            </a:r>
            <a:r>
              <a:rPr lang="fr-FR" sz="1800" dirty="0" smtClean="0">
                <a:latin typeface="Comic Sans MS"/>
                <a:cs typeface="Comic Sans MS"/>
              </a:rPr>
              <a:t>réalisé par les élèves CM2 en 2016</a:t>
            </a:r>
            <a:endParaRPr lang="fr-FR" sz="1800" dirty="0">
              <a:latin typeface="Comic Sans MS"/>
              <a:cs typeface="Comic Sans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38200" y="1589863"/>
            <a:ext cx="6724918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sz="2000" dirty="0" smtClean="0"/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fr-FR" sz="1800" dirty="0" smtClean="0">
                <a:latin typeface="+mn-lt"/>
              </a:rPr>
              <a:t> </a:t>
            </a:r>
            <a:r>
              <a:rPr lang="fr-FR" sz="1800" dirty="0" smtClean="0">
                <a:latin typeface="Comic Sans MS"/>
                <a:cs typeface="Comic Sans MS"/>
              </a:rPr>
              <a:t>Cours sur les risques majeurs (tous les élèves), installation et utilisation de films et de « </a:t>
            </a:r>
            <a:r>
              <a:rPr lang="fr-FR" sz="1800" dirty="0" err="1" smtClean="0">
                <a:latin typeface="Comic Sans MS"/>
                <a:cs typeface="Comic Sans MS"/>
              </a:rPr>
              <a:t>serious</a:t>
            </a:r>
            <a:r>
              <a:rPr lang="fr-FR" sz="1800" dirty="0" smtClean="0">
                <a:latin typeface="Comic Sans MS"/>
                <a:cs typeface="Comic Sans MS"/>
              </a:rPr>
              <a:t> </a:t>
            </a:r>
            <a:r>
              <a:rPr lang="fr-FR" sz="1800" dirty="0" err="1" smtClean="0">
                <a:latin typeface="Comic Sans MS"/>
                <a:cs typeface="Comic Sans MS"/>
              </a:rPr>
              <a:t>game</a:t>
            </a:r>
            <a:r>
              <a:rPr lang="fr-FR" sz="1800" dirty="0" smtClean="0">
                <a:latin typeface="Comic Sans MS"/>
                <a:cs typeface="Comic Sans MS"/>
              </a:rPr>
              <a:t> »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fr-FR" sz="1800" dirty="0" smtClean="0">
                <a:latin typeface="Comic Sans MS"/>
                <a:cs typeface="Comic Sans MS"/>
              </a:rPr>
              <a:t> PPMS Ecole et plaquettes pour se mettre en sécurité en famille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fr-FR" sz="1800" dirty="0" smtClean="0">
                <a:latin typeface="Comic Sans MS"/>
                <a:cs typeface="Comic Sans MS"/>
              </a:rPr>
              <a:t> Consignes à tenir (maîtres et élèves). 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fr-FR" sz="1800" dirty="0" smtClean="0">
                <a:latin typeface="Comic Sans MS"/>
                <a:cs typeface="Comic Sans MS"/>
              </a:rPr>
              <a:t> Distribution d’</a:t>
            </a:r>
            <a:r>
              <a:rPr lang="fr-FR" sz="1800" dirty="0" err="1" smtClean="0">
                <a:latin typeface="Comic Sans MS"/>
                <a:cs typeface="Comic Sans MS"/>
              </a:rPr>
              <a:t>Ipad</a:t>
            </a:r>
            <a:r>
              <a:rPr lang="fr-FR" sz="1800" dirty="0" smtClean="0">
                <a:latin typeface="Comic Sans MS"/>
                <a:cs typeface="Comic Sans MS"/>
              </a:rPr>
              <a:t>, </a:t>
            </a:r>
            <a:r>
              <a:rPr lang="fr-FR" sz="1800" dirty="0" err="1" smtClean="0">
                <a:latin typeface="Comic Sans MS"/>
                <a:cs typeface="Comic Sans MS"/>
              </a:rPr>
              <a:t>apple</a:t>
            </a:r>
            <a:r>
              <a:rPr lang="fr-FR" sz="1800" dirty="0" smtClean="0">
                <a:latin typeface="Comic Sans MS"/>
                <a:cs typeface="Comic Sans MS"/>
              </a:rPr>
              <a:t> TV, </a:t>
            </a:r>
            <a:r>
              <a:rPr lang="fr-FR" sz="1800" dirty="0" err="1" smtClean="0">
                <a:latin typeface="Comic Sans MS"/>
                <a:cs typeface="Comic Sans MS"/>
              </a:rPr>
              <a:t>Airport</a:t>
            </a:r>
            <a:r>
              <a:rPr lang="fr-FR" sz="1800" dirty="0" smtClean="0">
                <a:latin typeface="Comic Sans MS"/>
                <a:cs typeface="Comic Sans MS"/>
              </a:rPr>
              <a:t>.</a:t>
            </a:r>
          </a:p>
          <a:p>
            <a:pPr>
              <a:spcAft>
                <a:spcPts val="2400"/>
              </a:spcAft>
            </a:pPr>
            <a:r>
              <a:rPr lang="fr-FR" sz="1800" dirty="0" smtClean="0">
                <a:latin typeface="Comic Sans MS"/>
                <a:cs typeface="Comic Sans MS"/>
              </a:rPr>
              <a:t>... multiples projets pour les années à venir dans cette école !</a:t>
            </a:r>
          </a:p>
          <a:p>
            <a:pPr>
              <a:spcAft>
                <a:spcPts val="2400"/>
              </a:spcAft>
            </a:pPr>
            <a:r>
              <a:rPr lang="fr-FR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&gt;&gt; </a:t>
            </a:r>
            <a:r>
              <a:rPr lang="fr-FR" sz="1600" dirty="0" smtClean="0">
                <a:latin typeface="Comic Sans MS"/>
                <a:cs typeface="Comic Sans MS"/>
                <a:hlinkClick r:id="rId4"/>
              </a:rPr>
              <a:t>lien vers  Ecole J Brel (Site du SPPI-PA)</a:t>
            </a:r>
            <a:endParaRPr lang="fr-FR"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971550" y="762000"/>
            <a:ext cx="7345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 dirty="0" smtClean="0">
              <a:latin typeface="Calibri" charset="0"/>
            </a:endParaRPr>
          </a:p>
          <a:p>
            <a:endParaRPr lang="fr-FR" dirty="0">
              <a:latin typeface="Calibri" charset="0"/>
            </a:endParaRPr>
          </a:p>
        </p:txBody>
      </p:sp>
      <p:sp>
        <p:nvSpPr>
          <p:cNvPr id="28676" name="ZoneTexte 3"/>
          <p:cNvSpPr txBox="1">
            <a:spLocks noChangeArrowheads="1"/>
          </p:cNvSpPr>
          <p:nvPr/>
        </p:nvSpPr>
        <p:spPr bwMode="auto">
          <a:xfrm>
            <a:off x="1371600" y="5105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 sz="1800"/>
          </a:p>
        </p:txBody>
      </p:sp>
      <p:pic>
        <p:nvPicPr>
          <p:cNvPr id="5" name="Image 4" descr="Capture d’écran 2018-01-23 à 08.46.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045" y="279102"/>
            <a:ext cx="1097735" cy="944563"/>
          </a:xfrm>
          <a:prstGeom prst="rect">
            <a:avLst/>
          </a:prstGeom>
        </p:spPr>
      </p:pic>
      <p:pic>
        <p:nvPicPr>
          <p:cNvPr id="6" name="Image 5" descr="Capture d’écran 2018-01-23 à 09.43.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223665"/>
            <a:ext cx="6705600" cy="5031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971550" y="762000"/>
            <a:ext cx="7345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 dirty="0" smtClean="0">
              <a:latin typeface="Calibri" charset="0"/>
            </a:endParaRPr>
          </a:p>
          <a:p>
            <a:endParaRPr lang="fr-FR" dirty="0">
              <a:latin typeface="Calibri" charset="0"/>
            </a:endParaRPr>
          </a:p>
        </p:txBody>
      </p:sp>
      <p:sp>
        <p:nvSpPr>
          <p:cNvPr id="28676" name="ZoneTexte 3"/>
          <p:cNvSpPr txBox="1">
            <a:spLocks noChangeArrowheads="1"/>
          </p:cNvSpPr>
          <p:nvPr/>
        </p:nvSpPr>
        <p:spPr bwMode="auto">
          <a:xfrm>
            <a:off x="1371600" y="5105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 sz="1800"/>
          </a:p>
        </p:txBody>
      </p:sp>
      <p:pic>
        <p:nvPicPr>
          <p:cNvPr id="5" name="Image 4" descr="Capture d’écran 2018-01-23 à 08.46.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045" y="279102"/>
            <a:ext cx="1097735" cy="94456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71600" y="2590800"/>
            <a:ext cx="344196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3"/>
              </a:rPr>
              <a:t>Facebook du SPPPI-</a:t>
            </a:r>
            <a:r>
              <a:rPr lang="fr-FR" dirty="0" smtClean="0">
                <a:hlinkClick r:id="rId3"/>
              </a:rPr>
              <a:t>PA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>
                <a:hlinkClick r:id="rId4"/>
              </a:rPr>
              <a:t>hhh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316</Words>
  <Application>Microsoft Macintosh PowerPoint</Application>
  <PresentationFormat>Présentation à l'écran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Risques accidentels majeurs (d’origine naturelle et technologique),  Risques sanitaires… risques chroniques… Environnement      Information, communications entre parties prenantes           Etudes, recherches sur le territoire… </vt:lpstr>
      <vt:lpstr>      Quelques actions récentes &gt;</vt:lpstr>
      <vt:lpstr>Diapositive 6</vt:lpstr>
      <vt:lpstr>Actions en matière d’éducation aux risques majeurs  et de la vie courante avec l’Ecole J. Brel &gt;</vt:lpstr>
      <vt:lpstr>Diapositive 8</vt:lpstr>
      <vt:lpstr>Diapositive 9</vt:lpstr>
    </vt:vector>
  </TitlesOfParts>
  <Manager/>
  <Company>IUT Bordeaux 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spppi</dc:title>
  <dc:subject/>
  <dc:creator>Michel LESBATS</dc:creator>
  <cp:keywords/>
  <dc:description/>
  <cp:lastModifiedBy>Michel LESBATS</cp:lastModifiedBy>
  <cp:revision>172</cp:revision>
  <dcterms:created xsi:type="dcterms:W3CDTF">2018-01-24T16:13:28Z</dcterms:created>
  <dcterms:modified xsi:type="dcterms:W3CDTF">2018-01-24T16:37:19Z</dcterms:modified>
  <cp:category/>
</cp:coreProperties>
</file>