
<file path=[Content_Types].xml><?xml version="1.0" encoding="utf-8"?>
<Types xmlns="http://schemas.openxmlformats.org/package/2006/content-types">
  <Override PartName="/ppt/slideLayouts/slideLayout18.xml" ContentType="application/vnd.openxmlformats-officedocument.presentationml.slideLayout+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8"/>
  </p:notesMasterIdLst>
  <p:sldIdLst>
    <p:sldId id="325" r:id="rId2"/>
    <p:sldId id="308" r:id="rId3"/>
    <p:sldId id="296" r:id="rId4"/>
    <p:sldId id="326" r:id="rId5"/>
    <p:sldId id="303" r:id="rId6"/>
    <p:sldId id="302" r:id="rId7"/>
    <p:sldId id="301" r:id="rId8"/>
    <p:sldId id="327" r:id="rId9"/>
    <p:sldId id="314" r:id="rId10"/>
    <p:sldId id="315" r:id="rId11"/>
    <p:sldId id="328" r:id="rId12"/>
    <p:sldId id="318" r:id="rId13"/>
    <p:sldId id="317" r:id="rId14"/>
    <p:sldId id="294" r:id="rId15"/>
    <p:sldId id="320" r:id="rId16"/>
    <p:sldId id="32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6605" autoAdjust="0"/>
    <p:restoredTop sz="94660"/>
  </p:normalViewPr>
  <p:slideViewPr>
    <p:cSldViewPr snapToGrid="0" snapToObjects="1">
      <p:cViewPr>
        <p:scale>
          <a:sx n="100" d="100"/>
          <a:sy n="100" d="100"/>
        </p:scale>
        <p:origin x="-2632" y="-10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B9CB4-C7F0-5249-A288-3ED96ED4114C}" type="datetimeFigureOut">
              <a:rPr lang="fr-FR" smtClean="0"/>
              <a:pPr/>
              <a:t>2/10/18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C025B-3D76-C448-8E65-BFD8CA7BA479}"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81521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FR" smtClean="0"/>
              <a:t>Cliquez et modifiez le titre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pPr/>
              <a:t>2/10/18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u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pPr/>
              <a:t>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re seul">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pPr/>
              <a:t>2/10/18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ide">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pPr/>
              <a:t>2/10/18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FR" smtClean="0"/>
              <a:t>Cliquez et modifiez le titre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pPr/>
              <a:t>2/10/18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pPr/>
              <a:t>2/10/18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728701E-CAF4-4159-9B3E-41C86DFFA30D}" type="datetimeFigureOut">
              <a:rPr lang="en-US" smtClean="0"/>
              <a:pPr/>
              <a:t>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images avec légende">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fr-FR" smtClean="0"/>
              <a:t>Cliquez et modifiez le titre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pPr/>
              <a:t>2/10/18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fr-FR" smtClean="0"/>
              <a:t>Cliquez sur l'icône pour ajouter une image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fr-FR" smtClean="0"/>
              <a:t>Cliquez sur l'icône pour ajouter une image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images avec légende">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fr-FR" smtClean="0"/>
              <a:t>Cliquez et modifiez le titre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pPr/>
              <a:t>2/10/18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fr-FR" smtClean="0"/>
              <a:t>Cliquez sur l'icône pour ajouter une image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fr-FR" smtClean="0"/>
              <a:t>Cliquez sur l'icône pour ajouter une image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fr-FR" smtClean="0"/>
              <a:t>Cliquez sur l'icône pour ajouter une image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images avec légende,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pPr/>
              <a:t>2/10/18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fr-FR" smtClean="0"/>
              <a:t>Cliquez sur l'icône pour ajouter une image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fr-FR" smtClean="0"/>
              <a:t>Cliquez sur l'icône pour ajouter une image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re et texte vertical">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D728701E-CAF4-4159-9B3E-41C86DFFA30D}" type="datetimeFigureOut">
              <a:rPr lang="en-US" smtClean="0"/>
              <a:pPr/>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re et contenu">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D728701E-CAF4-4159-9B3E-41C86DFFA30D}" type="datetimeFigureOut">
              <a:rPr lang="en-US" smtClean="0"/>
              <a:pPr/>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re vertical et texte">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fr-FR" smtClean="0"/>
              <a:t>Cliquez et modifiez le titre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D728701E-CAF4-4159-9B3E-41C86DFFA30D}" type="datetimeFigureOut">
              <a:rPr lang="en-US" smtClean="0"/>
              <a:pPr/>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re et contenu,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fr-FR" smtClean="0"/>
              <a:t>Cliquez et modifiez le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D728701E-CAF4-4159-9B3E-41C86DFFA30D}" type="datetimeFigureOut">
              <a:rPr lang="en-US" smtClean="0"/>
              <a:pPr/>
              <a:t>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FR" smtClean="0"/>
              <a:t>Cliquez et modifiez le titre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pPr/>
              <a:t>2/10/18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fr-FR" smtClean="0"/>
              <a:t>Cliquez sur l'icône pour ajouter une image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fr-FR" smtClean="0"/>
              <a:t>Cliquez sur l'icône pour ajouter une image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fr-FR" smtClean="0"/>
              <a:t>Cliquez et modifiez le titre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pPr/>
              <a:t>2/10/18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eux contenus">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D728701E-CAF4-4159-9B3E-41C86DFFA30D}" type="datetimeFigureOut">
              <a:rPr lang="en-US" smtClean="0"/>
              <a:pPr/>
              <a:t>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a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D728701E-CAF4-4159-9B3E-41C86DFFA30D}" type="datetimeFigureOut">
              <a:rPr lang="en-US" smtClean="0"/>
              <a:pPr/>
              <a:t>2/10/18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us, Haut et bas">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D728701E-CAF4-4159-9B3E-41C86DFFA30D}" type="datetimeFigureOut">
              <a:rPr lang="en-US" smtClean="0"/>
              <a:pPr/>
              <a:t>2/10/18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u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D728701E-CAF4-4159-9B3E-41C86DFFA30D}" type="datetimeFigureOut">
              <a:rPr lang="en-US" smtClean="0"/>
              <a:pPr/>
              <a:t>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fr-FR" smtClean="0"/>
              <a:t>Cliquez et modifiez le titre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pPr/>
              <a:t>2/10/18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 r:id="rId18"/>
    <p:sldLayoutId r:id="rId19"/>
    <p:sldLayoutId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2540000" y="2878667"/>
            <a:ext cx="6976533" cy="1362075"/>
          </a:xfrm>
        </p:spPr>
        <p:txBody>
          <a:bodyPr>
            <a:normAutofit/>
          </a:bodyPr>
          <a:lstStyle/>
          <a:p>
            <a:r>
              <a:rPr lang="fr-FR" sz="3600" dirty="0" smtClean="0"/>
              <a:t>SPPPI-PA : AG/ </a:t>
            </a:r>
            <a:r>
              <a:rPr lang="fr-FR" sz="3600" dirty="0" err="1" smtClean="0"/>
              <a:t>Copil</a:t>
            </a:r>
            <a:r>
              <a:rPr lang="fr-FR" sz="3600" dirty="0" smtClean="0"/>
              <a:t> du 17 septembre 2018</a:t>
            </a:r>
          </a:p>
        </p:txBody>
      </p:sp>
      <p:sp>
        <p:nvSpPr>
          <p:cNvPr id="3" name="Espace réservé du texte 2"/>
          <p:cNvSpPr>
            <a:spLocks noGrp="1"/>
          </p:cNvSpPr>
          <p:nvPr>
            <p:ph type="body" idx="1"/>
          </p:nvPr>
        </p:nvSpPr>
        <p:spPr>
          <a:xfrm>
            <a:off x="2421467" y="4419600"/>
            <a:ext cx="5638800" cy="1500187"/>
          </a:xfrm>
        </p:spPr>
        <p:txBody>
          <a:bodyPr/>
          <a:lstStyle/>
          <a:p>
            <a:r>
              <a:rPr lang="fr-FR" dirty="0" smtClean="0"/>
              <a:t/>
            </a:r>
            <a:br>
              <a:rPr lang="fr-FR" dirty="0" smtClean="0"/>
            </a:br>
            <a:r>
              <a:rPr lang="fr-FR" sz="2400" dirty="0" smtClean="0"/>
              <a:t>14H00-16H00 à la Mairie d’</a:t>
            </a:r>
            <a:r>
              <a:rPr lang="fr-FR" sz="2400" dirty="0" err="1" smtClean="0"/>
              <a:t>Ambès</a:t>
            </a:r>
            <a:endParaRPr lang="fr-FR" sz="2400" dirty="0" smtClean="0"/>
          </a:p>
          <a:p>
            <a:endParaRPr lang="fr-FR" dirty="0"/>
          </a:p>
        </p:txBody>
      </p:sp>
      <p:pic>
        <p:nvPicPr>
          <p:cNvPr id="4" name="Image 3" descr="Capture d’écran 2016-04-24 à 14.21.27.jpg"/>
          <p:cNvPicPr>
            <a:picLocks noChangeAspect="1"/>
          </p:cNvPicPr>
          <p:nvPr/>
        </p:nvPicPr>
        <p:blipFill>
          <a:blip r:embed="rId2"/>
          <a:stretch>
            <a:fillRect/>
          </a:stretch>
        </p:blipFill>
        <p:spPr>
          <a:xfrm>
            <a:off x="6861564" y="550333"/>
            <a:ext cx="1458199" cy="12498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Collège Manon Cormier</a:t>
            </a:r>
            <a:endParaRPr lang="fr-FR" dirty="0"/>
          </a:p>
        </p:txBody>
      </p:sp>
      <p:sp>
        <p:nvSpPr>
          <p:cNvPr id="3" name="Espace réservé du contenu 2"/>
          <p:cNvSpPr>
            <a:spLocks noGrp="1"/>
          </p:cNvSpPr>
          <p:nvPr>
            <p:ph idx="1"/>
          </p:nvPr>
        </p:nvSpPr>
        <p:spPr/>
        <p:txBody>
          <a:bodyPr>
            <a:normAutofit fontScale="92500" lnSpcReduction="20000"/>
          </a:bodyPr>
          <a:lstStyle/>
          <a:p>
            <a:endParaRPr lang="fr-FR" dirty="0" smtClean="0"/>
          </a:p>
          <a:p>
            <a:r>
              <a:rPr lang="fr-FR" dirty="0" smtClean="0">
                <a:latin typeface="Avenir Book"/>
                <a:cs typeface="Avenir Book"/>
              </a:rPr>
              <a:t>M </a:t>
            </a:r>
            <a:r>
              <a:rPr lang="fr-FR" dirty="0" err="1" smtClean="0">
                <a:latin typeface="Avenir Book"/>
                <a:cs typeface="Avenir Book"/>
              </a:rPr>
              <a:t>Lubrano</a:t>
            </a:r>
            <a:r>
              <a:rPr lang="fr-FR" dirty="0" smtClean="0">
                <a:latin typeface="Avenir Book"/>
                <a:cs typeface="Avenir Book"/>
              </a:rPr>
              <a:t> : Professeur de Physique Collège Manon Cormier</a:t>
            </a:r>
          </a:p>
          <a:p>
            <a:pPr>
              <a:buNone/>
            </a:pPr>
            <a:r>
              <a:rPr lang="fr-FR" dirty="0" smtClean="0">
                <a:latin typeface="Avenir Book"/>
                <a:cs typeface="Avenir Book"/>
              </a:rPr>
              <a:t>Bonne rentrée … donc un peu débordé...Je ne me suis pas inscrit pour le 17septembre, j'attends l'évolution de mon </a:t>
            </a:r>
            <a:r>
              <a:rPr lang="fr-FR" dirty="0" err="1" smtClean="0">
                <a:latin typeface="Avenir Book"/>
                <a:cs typeface="Avenir Book"/>
              </a:rPr>
              <a:t>edt</a:t>
            </a:r>
            <a:r>
              <a:rPr lang="fr-FR" dirty="0" smtClean="0">
                <a:latin typeface="Avenir Book"/>
                <a:cs typeface="Avenir Book"/>
              </a:rPr>
              <a:t> pour savoir si je peux être libéré pour 15h30 pour au moins essayer de se croiser physiquement. Pas de problème pour reconduire l'intervention cette année. Je pensais que cela serait plus pratique pour nous que l'intervention concerne les 5 classes de 5ème, et si cela était possible plutôt le jeudi, c'est là qu'on les a en </a:t>
            </a:r>
            <a:r>
              <a:rPr lang="fr-FR" dirty="0" err="1" smtClean="0">
                <a:latin typeface="Avenir Book"/>
                <a:cs typeface="Avenir Book"/>
              </a:rPr>
              <a:t>demi-classe</a:t>
            </a:r>
            <a:r>
              <a:rPr lang="fr-FR" dirty="0" smtClean="0">
                <a:latin typeface="Avenir Book"/>
                <a:cs typeface="Avenir Book"/>
              </a:rPr>
              <a:t> sur deux heures avec ma collègue d’ SVT, Karine </a:t>
            </a:r>
            <a:r>
              <a:rPr lang="fr-FR" dirty="0" err="1" smtClean="0">
                <a:latin typeface="Avenir Book"/>
                <a:cs typeface="Avenir Book"/>
              </a:rPr>
              <a:t>Lahaye.J'ai</a:t>
            </a:r>
            <a:r>
              <a:rPr lang="fr-FR" dirty="0" smtClean="0">
                <a:latin typeface="Avenir Book"/>
                <a:cs typeface="Avenir Book"/>
              </a:rPr>
              <a:t> aussi en réserve la plaquette élue par les élèves de 5ème l'an passé. Peu-on envisager de la faire imprimer par le S3PI en version autocollante pour coller dans le carnet de liaison des élèves ? Bien cordialement,</a:t>
            </a:r>
            <a:endParaRPr lang="fr-FR" dirty="0">
              <a:latin typeface="Avenir Book"/>
              <a:cs typeface="Avenir Book"/>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81093" y="795867"/>
            <a:ext cx="3412512" cy="2269067"/>
          </a:xfrm>
        </p:spPr>
        <p:txBody>
          <a:bodyPr>
            <a:normAutofit/>
          </a:bodyPr>
          <a:lstStyle/>
          <a:p>
            <a:r>
              <a:rPr lang="fr-FR" sz="2800" dirty="0" smtClean="0">
                <a:solidFill>
                  <a:schemeClr val="tx2">
                    <a:lumMod val="10000"/>
                    <a:lumOff val="90000"/>
                  </a:schemeClr>
                </a:solidFill>
              </a:rPr>
              <a:t>Commission « alertes aux populations et </a:t>
            </a:r>
            <a:r>
              <a:rPr lang="fr-FR" sz="2800" dirty="0" err="1" smtClean="0">
                <a:solidFill>
                  <a:schemeClr val="tx2">
                    <a:lumMod val="10000"/>
                    <a:lumOff val="90000"/>
                  </a:schemeClr>
                </a:solidFill>
              </a:rPr>
              <a:t>Natech</a:t>
            </a:r>
            <a:r>
              <a:rPr lang="fr-FR" sz="2800" dirty="0" smtClean="0">
                <a:solidFill>
                  <a:schemeClr val="tx2">
                    <a:lumMod val="10000"/>
                    <a:lumOff val="90000"/>
                  </a:schemeClr>
                </a:solidFill>
              </a:rPr>
              <a:t> » </a:t>
            </a:r>
            <a:r>
              <a:rPr lang="fr-FR" sz="1800" dirty="0" smtClean="0">
                <a:solidFill>
                  <a:schemeClr val="tx2">
                    <a:lumMod val="10000"/>
                    <a:lumOff val="90000"/>
                  </a:schemeClr>
                </a:solidFill>
              </a:rPr>
              <a:t>réunion 10</a:t>
            </a:r>
          </a:p>
        </p:txBody>
      </p:sp>
      <p:sp>
        <p:nvSpPr>
          <p:cNvPr id="3" name="Espace réservé du contenu 2"/>
          <p:cNvSpPr>
            <a:spLocks noGrp="1"/>
          </p:cNvSpPr>
          <p:nvPr>
            <p:ph idx="1"/>
          </p:nvPr>
        </p:nvSpPr>
        <p:spPr/>
        <p:txBody>
          <a:bodyPr>
            <a:normAutofit/>
          </a:bodyPr>
          <a:lstStyle/>
          <a:p>
            <a:r>
              <a:rPr lang="fr-FR" dirty="0" smtClean="0"/>
              <a:t>travailler sur ces sujets tous ensemble en trois phases : travail par acteur ”individuel" puis par" partie prenante" enfin pour le  "territoire de la presqu’île » </a:t>
            </a:r>
          </a:p>
          <a:p>
            <a:r>
              <a:rPr lang="fr-FR" dirty="0" smtClean="0"/>
              <a:t>Récolte des </a:t>
            </a:r>
            <a:r>
              <a:rPr lang="fr-FR" dirty="0" err="1" smtClean="0"/>
              <a:t>pré-guides</a:t>
            </a:r>
            <a:r>
              <a:rPr lang="fr-FR" dirty="0" smtClean="0"/>
              <a:t> remplis </a:t>
            </a:r>
            <a:r>
              <a:rPr lang="fr-FR" u="sng" dirty="0" smtClean="0"/>
              <a:t>photocopies de l’ensemble (fichier </a:t>
            </a:r>
            <a:r>
              <a:rPr lang="fr-FR" u="sng" dirty="0" err="1" smtClean="0"/>
              <a:t>pdf/part.pren</a:t>
            </a:r>
            <a:r>
              <a:rPr lang="fr-FR" u="sng" dirty="0" smtClean="0"/>
              <a:t>.)</a:t>
            </a:r>
          </a:p>
          <a:p>
            <a:r>
              <a:rPr lang="fr-FR" u="sng" dirty="0" smtClean="0"/>
              <a:t>premières synthèses débuteront après envoi aux ”coordonnateurs de parties prenantes” des documents numérique et ou papier</a:t>
            </a:r>
          </a:p>
          <a:p>
            <a:r>
              <a:rPr lang="fr-FR" u="sng" dirty="0" smtClean="0"/>
              <a:t>collecte finale des réponses des retardataires par ”partie prenante” et programmation des réunions de restitution (réflexion collective) avec la DREAL (Groupe </a:t>
            </a:r>
            <a:r>
              <a:rPr lang="fr-FR" u="sng" dirty="0" err="1" smtClean="0"/>
              <a:t>Natech</a:t>
            </a:r>
            <a:r>
              <a:rPr lang="fr-FR" u="sng" dirty="0" smtClean="0"/>
              <a:t>)</a:t>
            </a:r>
            <a:endParaRPr lang="fr-FR" dirty="0"/>
          </a:p>
        </p:txBody>
      </p:sp>
      <p:sp>
        <p:nvSpPr>
          <p:cNvPr id="4" name="Espace réservé du texte 3"/>
          <p:cNvSpPr>
            <a:spLocks noGrp="1"/>
          </p:cNvSpPr>
          <p:nvPr>
            <p:ph type="body" sz="half" idx="2"/>
          </p:nvPr>
        </p:nvSpPr>
        <p:spPr>
          <a:xfrm>
            <a:off x="381093" y="4465637"/>
            <a:ext cx="3255264" cy="2392363"/>
          </a:xfrm>
        </p:spPr>
        <p:txBody>
          <a:bodyPr>
            <a:normAutofit/>
          </a:bodyPr>
          <a:lstStyle/>
          <a:p>
            <a:r>
              <a:rPr lang="fr-FR" sz="1600" dirty="0" smtClean="0"/>
              <a:t>Objectif plaquette (et un doc numérique ”en ligne”) sur … les Alertes presqu’île … </a:t>
            </a:r>
          </a:p>
          <a:p>
            <a:r>
              <a:rPr lang="fr-FR" sz="1600" dirty="0" smtClean="0"/>
              <a:t>…incluant le </a:t>
            </a:r>
            <a:r>
              <a:rPr lang="fr-FR" sz="1600" dirty="0" err="1" smtClean="0"/>
              <a:t>Natech</a:t>
            </a:r>
            <a:r>
              <a:rPr lang="fr-FR" sz="1600" dirty="0" smtClean="0"/>
              <a:t> </a:t>
            </a:r>
            <a:endParaRPr lang="fr-F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sz="2000" dirty="0"/>
          </a:p>
        </p:txBody>
      </p:sp>
      <p:pic>
        <p:nvPicPr>
          <p:cNvPr id="5" name="Image 4"/>
          <p:cNvPicPr/>
          <p:nvPr/>
        </p:nvPicPr>
        <p:blipFill>
          <a:blip r:embed="rId2"/>
          <a:srcRect/>
          <a:stretch>
            <a:fillRect/>
          </a:stretch>
        </p:blipFill>
        <p:spPr bwMode="auto">
          <a:xfrm>
            <a:off x="328706" y="1180353"/>
            <a:ext cx="8202706" cy="4542118"/>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8808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sz="2000" dirty="0"/>
          </a:p>
        </p:txBody>
      </p:sp>
      <p:pic>
        <p:nvPicPr>
          <p:cNvPr id="3" name="Image 2"/>
          <p:cNvPicPr>
            <a:picLocks noChangeAspect="1"/>
          </p:cNvPicPr>
          <p:nvPr/>
        </p:nvPicPr>
        <p:blipFill>
          <a:blip r:embed="rId2"/>
          <a:stretch>
            <a:fillRect/>
          </a:stretch>
        </p:blipFill>
        <p:spPr>
          <a:xfrm>
            <a:off x="203200" y="342900"/>
            <a:ext cx="8724900" cy="61595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0510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diverses</a:t>
            </a:r>
            <a:br>
              <a:rPr lang="fr-FR" dirty="0" smtClean="0"/>
            </a:br>
            <a:r>
              <a:rPr lang="fr-FR" dirty="0" smtClean="0"/>
              <a:t/>
            </a:r>
            <a:br>
              <a:rPr lang="fr-FR" dirty="0" smtClean="0"/>
            </a:br>
            <a:r>
              <a:rPr lang="fr-FR" dirty="0" smtClean="0"/>
              <a:t/>
            </a:r>
            <a:br>
              <a:rPr lang="fr-FR" dirty="0" smtClean="0"/>
            </a:br>
            <a:endParaRPr lang="fr-FR" dirty="0"/>
          </a:p>
        </p:txBody>
      </p:sp>
      <p:sp>
        <p:nvSpPr>
          <p:cNvPr id="4" name="Espace réservé du contenu 3"/>
          <p:cNvSpPr>
            <a:spLocks noGrp="1"/>
          </p:cNvSpPr>
          <p:nvPr>
            <p:ph idx="1"/>
          </p:nvPr>
        </p:nvSpPr>
        <p:spPr>
          <a:xfrm>
            <a:off x="303741" y="1327463"/>
            <a:ext cx="8442326" cy="5530537"/>
          </a:xfrm>
        </p:spPr>
        <p:txBody>
          <a:bodyPr>
            <a:normAutofit/>
          </a:bodyPr>
          <a:lstStyle/>
          <a:p>
            <a:pPr>
              <a:buNone/>
            </a:pPr>
            <a:endParaRPr lang="fr-FR" dirty="0" smtClean="0"/>
          </a:p>
          <a:p>
            <a:pPr>
              <a:buNone/>
            </a:pPr>
            <a:endParaRPr lang="fr-FR" dirty="0" smtClean="0"/>
          </a:p>
          <a:p>
            <a:pPr>
              <a:buNone/>
            </a:pPr>
            <a:r>
              <a:rPr lang="fr-FR" dirty="0" smtClean="0"/>
              <a:t>Retour d’expérience « à froid » de </a:t>
            </a:r>
            <a:r>
              <a:rPr lang="fr-FR" dirty="0" err="1" smtClean="0"/>
              <a:t>Icrisis</a:t>
            </a:r>
            <a:r>
              <a:rPr lang="fr-FR" dirty="0" smtClean="0"/>
              <a:t> le </a:t>
            </a:r>
            <a:r>
              <a:rPr lang="fr-FR" b="1" dirty="0" smtClean="0">
                <a:solidFill>
                  <a:srgbClr val="FF0000"/>
                </a:solidFill>
              </a:rPr>
              <a:t>22 novembre 2018  </a:t>
            </a:r>
            <a:r>
              <a:rPr lang="fr-FR" dirty="0" smtClean="0"/>
              <a:t>et mise en ligne travaux NATECH avec le GIPATGERI &gt;café </a:t>
            </a:r>
            <a:r>
              <a:rPr lang="fr-FR" dirty="0" err="1" smtClean="0"/>
              <a:t>Pigma</a:t>
            </a:r>
            <a:r>
              <a:rPr lang="fr-FR" dirty="0" smtClean="0"/>
              <a:t> sur SPPPI-PA et information des populations sur le Risque Majeur </a:t>
            </a:r>
            <a:r>
              <a:rPr lang="fr-FR" dirty="0" smtClean="0">
                <a:solidFill>
                  <a:srgbClr val="FF0000"/>
                </a:solidFill>
              </a:rPr>
              <a:t>11 octobre 2018</a:t>
            </a:r>
          </a:p>
          <a:p>
            <a:pPr>
              <a:buNone/>
            </a:pPr>
            <a:r>
              <a:rPr lang="fr-FR" dirty="0" smtClean="0"/>
              <a:t>Planification exercice PPI en 2019 et intérêt pour l’organisation d’ un autre exercice </a:t>
            </a:r>
            <a:r>
              <a:rPr lang="fr-FR" dirty="0" err="1" smtClean="0"/>
              <a:t>Icrisis</a:t>
            </a:r>
            <a:r>
              <a:rPr lang="fr-FR" dirty="0" smtClean="0"/>
              <a:t> dans le cadre du module GTRM: dernière semaine de mars ou première d’avril 2019?</a:t>
            </a:r>
          </a:p>
          <a:p>
            <a:pPr>
              <a:buNone/>
            </a:pPr>
            <a:r>
              <a:rPr lang="fr-FR" dirty="0" smtClean="0"/>
              <a:t>Terrorisme et confidentialité des données de sécurité du territoire…  organisation d’un  point sur la  « Sûreté » : Terrorisme et confidentialité des données de sécurité du territoire…  &gt; Sureté vs communication.</a:t>
            </a:r>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Journée REX du 22 novembre à l’IUT de Bordeaux </a:t>
            </a:r>
            <a:r>
              <a:rPr lang="fr-FR" dirty="0" err="1" smtClean="0"/>
              <a:t>Icrisis</a:t>
            </a:r>
            <a:r>
              <a:rPr lang="fr-FR" dirty="0" smtClean="0"/>
              <a:t> 2018</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Le contenu du dossier REX (à froid) à préparer pour le 22 novembre 2018 et à finaliser avant la fin de 2018 :</a:t>
            </a:r>
            <a:r>
              <a:rPr lang="fr-FR" dirty="0" err="1" smtClean="0"/>
              <a:t>-voici</a:t>
            </a:r>
            <a:r>
              <a:rPr lang="fr-FR" dirty="0" smtClean="0"/>
              <a:t> ce que j’ai noté lors de notre discussion  - les éléments constitutifs du dossier dont les fichiers peuvent avoir les formats différents (</a:t>
            </a:r>
            <a:r>
              <a:rPr lang="fr-FR" dirty="0" err="1" smtClean="0"/>
              <a:t>pdf</a:t>
            </a:r>
            <a:r>
              <a:rPr lang="fr-FR" dirty="0" smtClean="0"/>
              <a:t>, </a:t>
            </a:r>
            <a:r>
              <a:rPr lang="fr-FR" dirty="0" err="1" smtClean="0"/>
              <a:t>carto</a:t>
            </a:r>
            <a:r>
              <a:rPr lang="fr-FR" dirty="0" smtClean="0"/>
              <a:t>, </a:t>
            </a:r>
            <a:r>
              <a:rPr lang="fr-FR" dirty="0" err="1" smtClean="0"/>
              <a:t>text</a:t>
            </a:r>
            <a:r>
              <a:rPr lang="fr-FR" dirty="0" smtClean="0"/>
              <a:t>, </a:t>
            </a:r>
            <a:r>
              <a:rPr lang="fr-FR" dirty="0" err="1" smtClean="0"/>
              <a:t>etc</a:t>
            </a:r>
            <a:r>
              <a:rPr lang="fr-FR" dirty="0" smtClean="0"/>
              <a:t>):a) description de principe et la philosophie d’</a:t>
            </a:r>
            <a:r>
              <a:rPr lang="fr-FR" dirty="0" err="1" smtClean="0"/>
              <a:t>iCrisis</a:t>
            </a:r>
            <a:r>
              <a:rPr lang="fr-FR" dirty="0" smtClean="0"/>
              <a:t> (à quoi ça sert ? ) et  « démonstration » de simulateur </a:t>
            </a:r>
            <a:r>
              <a:rPr lang="fr-FR" dirty="0" err="1" smtClean="0"/>
              <a:t>iCrisis</a:t>
            </a:r>
            <a:r>
              <a:rPr lang="fr-FR" dirty="0" smtClean="0"/>
              <a:t> (avec les liens vers ...). Attention, pour la démonstration « en ligne »  il faut accès à l’internet ... b) description de l’organisation de ces 3 journées et les participants, c) ensemble de la </a:t>
            </a:r>
            <a:r>
              <a:rPr lang="fr-FR" dirty="0" err="1" smtClean="0"/>
              <a:t>cartographied</a:t>
            </a:r>
            <a:r>
              <a:rPr lang="fr-FR" dirty="0" smtClean="0"/>
              <a:t>) statistiques </a:t>
            </a:r>
            <a:r>
              <a:rPr lang="fr-FR" dirty="0" err="1" smtClean="0"/>
              <a:t>iCrisis</a:t>
            </a:r>
            <a:r>
              <a:rPr lang="fr-FR" dirty="0" smtClean="0"/>
              <a:t> et leur analyse (...) y compris le débriefing à chaude) description du scénario 2018 f ) bref REX (chaud et froid) de la simulation précédente (</a:t>
            </a:r>
            <a:r>
              <a:rPr lang="fr-FR" dirty="0" err="1" smtClean="0"/>
              <a:t>nov</a:t>
            </a:r>
            <a:r>
              <a:rPr lang="fr-FR" dirty="0" smtClean="0"/>
              <a:t> 2016) pour mettre en avant la problématique NATECH ( poster réalisé,  résultats de notre projet de recherche, etc.) 3)     La simulation </a:t>
            </a:r>
            <a:r>
              <a:rPr lang="fr-FR" dirty="0" err="1" smtClean="0"/>
              <a:t>iCrisis</a:t>
            </a:r>
            <a:r>
              <a:rPr lang="fr-FR" dirty="0" smtClean="0"/>
              <a:t> en avril 2019: Clément a accepté l’invitation pour </a:t>
            </a:r>
            <a:r>
              <a:rPr lang="fr-FR" dirty="0" err="1" smtClean="0"/>
              <a:t>iCrisis</a:t>
            </a:r>
            <a:r>
              <a:rPr lang="fr-FR" dirty="0" smtClean="0"/>
              <a:t> 2019 et il a posé plusieurs questions sur la préparation et les résultats attendus. Michel nous propose de payer les frais de déplacement et les interventions sur la problématique de crise et NATECH, </a:t>
            </a:r>
            <a:r>
              <a:rPr lang="fr-FR" dirty="0" err="1" smtClean="0"/>
              <a:t>etc</a:t>
            </a:r>
            <a:r>
              <a:rPr lang="fr-FR" dirty="0" smtClean="0"/>
              <a:t>... De notre côté, nous (AT+EP) participerons volontiers mais selon  le même principe que cette année,  car nous ne pouvons pas obtenir l’autorisation pour les prestations pédagogiques à titre individuel (être payés directement) et nous avons besoins d’une convention pour le faire... discussion à poursuivre</a:t>
            </a:r>
            <a:r>
              <a:rPr lang="fr-FR" smtClean="0"/>
              <a:t>.</a:t>
            </a:r>
            <a:r>
              <a:rPr lang="fr-FR" smtClean="0"/>
              <a:t> </a:t>
            </a:r>
            <a:endParaRPr lang="fr-FR"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98474" y="484094"/>
            <a:ext cx="7556313" cy="879039"/>
          </a:xfrm>
        </p:spPr>
        <p:txBody>
          <a:bodyPr/>
          <a:lstStyle/>
          <a:p>
            <a:r>
              <a:rPr lang="fr-FR" sz="2000" b="1" dirty="0" smtClean="0"/>
              <a:t>Partageons la donnée et ses usages aujourd’hui pour mieux gérer les crises de demain » </a:t>
            </a:r>
            <a:endParaRPr lang="fr-FR" sz="2000" dirty="0"/>
          </a:p>
        </p:txBody>
      </p:sp>
      <p:pic>
        <p:nvPicPr>
          <p:cNvPr id="4" name="Espace réservé du contenu 3" descr="Capture d’écran 2018-09-16 à 18.38.49.jpg"/>
          <p:cNvPicPr>
            <a:picLocks noGrp="1" noChangeAspect="1"/>
          </p:cNvPicPr>
          <p:nvPr>
            <p:ph idx="1"/>
          </p:nvPr>
        </p:nvPicPr>
        <p:blipFill>
          <a:blip r:embed="rId2"/>
          <a:stretch>
            <a:fillRect/>
          </a:stretch>
        </p:blipFill>
        <p:spPr>
          <a:xfrm>
            <a:off x="214141" y="1525461"/>
            <a:ext cx="8726659" cy="5332539"/>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22 participants inscrits</a:t>
            </a:r>
            <a:endParaRPr lang="fr-FR" dirty="0"/>
          </a:p>
        </p:txBody>
      </p:sp>
      <p:pic>
        <p:nvPicPr>
          <p:cNvPr id="4" name="Espace réservé du contenu 3" descr="Capture d’écran 2018-09-16 à 18.01.29.jpg"/>
          <p:cNvPicPr>
            <a:picLocks noGrp="1" noChangeAspect="1"/>
          </p:cNvPicPr>
          <p:nvPr>
            <p:ph idx="1"/>
          </p:nvPr>
        </p:nvPicPr>
        <p:blipFill>
          <a:blip r:embed="rId2"/>
          <a:stretch>
            <a:fillRect/>
          </a:stretch>
        </p:blipFill>
        <p:spPr>
          <a:xfrm>
            <a:off x="2457105" y="2116667"/>
            <a:ext cx="1999772" cy="3323696"/>
          </a:xfrm>
        </p:spPr>
      </p:pic>
      <p:pic>
        <p:nvPicPr>
          <p:cNvPr id="5" name="Image 4" descr="Capture d’écran 2018-09-06 à 18.02.21.jpg"/>
          <p:cNvPicPr>
            <a:picLocks noChangeAspect="1"/>
          </p:cNvPicPr>
          <p:nvPr/>
        </p:nvPicPr>
        <p:blipFill>
          <a:blip r:embed="rId3"/>
          <a:stretch>
            <a:fillRect/>
          </a:stretch>
        </p:blipFill>
        <p:spPr>
          <a:xfrm>
            <a:off x="5618035" y="368830"/>
            <a:ext cx="1993498" cy="6417166"/>
          </a:xfrm>
          <a:prstGeom prst="rect">
            <a:avLst/>
          </a:prstGeom>
        </p:spPr>
      </p:pic>
      <p:sp>
        <p:nvSpPr>
          <p:cNvPr id="6" name="ZoneTexte 5"/>
          <p:cNvSpPr txBox="1"/>
          <p:nvPr/>
        </p:nvSpPr>
        <p:spPr>
          <a:xfrm>
            <a:off x="2871000" y="4218002"/>
            <a:ext cx="2107400" cy="369332"/>
          </a:xfrm>
          <a:prstGeom prst="rect">
            <a:avLst/>
          </a:prstGeom>
          <a:noFill/>
        </p:spPr>
        <p:txBody>
          <a:bodyPr wrap="square" rtlCol="0">
            <a:spAutoFit/>
          </a:bodyPr>
          <a:lstStyle/>
          <a:p>
            <a:r>
              <a:rPr lang="fr-FR" dirty="0" err="1" smtClean="0"/>
              <a:t>---------------</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Ordre du jour</a:t>
            </a:r>
            <a:endParaRPr lang="fr-FR" sz="3200" dirty="0"/>
          </a:p>
        </p:txBody>
      </p:sp>
      <p:sp>
        <p:nvSpPr>
          <p:cNvPr id="3" name="Espace réservé du contenu 2"/>
          <p:cNvSpPr>
            <a:spLocks noGrp="1"/>
          </p:cNvSpPr>
          <p:nvPr>
            <p:ph idx="1"/>
          </p:nvPr>
        </p:nvSpPr>
        <p:spPr>
          <a:xfrm>
            <a:off x="377575" y="1193800"/>
            <a:ext cx="7871945" cy="5257800"/>
          </a:xfrm>
        </p:spPr>
        <p:txBody>
          <a:bodyPr>
            <a:normAutofit/>
          </a:bodyPr>
          <a:lstStyle/>
          <a:p>
            <a:r>
              <a:rPr lang="fr-FR" dirty="0" smtClean="0">
                <a:latin typeface="Arial"/>
                <a:cs typeface="Arial"/>
              </a:rPr>
              <a:t>1</a:t>
            </a:r>
            <a:r>
              <a:rPr lang="fr-FR" b="1" dirty="0" smtClean="0">
                <a:latin typeface="Avenir Book"/>
                <a:cs typeface="Avenir Book"/>
              </a:rPr>
              <a:t> - Actions menées ou à mener /Présentation des budgets 2018 (en cours) et 2019 (prévisionnel) … présentation de Mme </a:t>
            </a:r>
            <a:r>
              <a:rPr lang="fr-FR" b="1" dirty="0" err="1" smtClean="0">
                <a:latin typeface="Avenir Book"/>
                <a:cs typeface="Avenir Book"/>
              </a:rPr>
              <a:t>Pellissier</a:t>
            </a:r>
            <a:r>
              <a:rPr lang="fr-FR" b="1" dirty="0" smtClean="0">
                <a:latin typeface="Avenir Book"/>
                <a:cs typeface="Avenir Book"/>
              </a:rPr>
              <a:t> (</a:t>
            </a:r>
            <a:r>
              <a:rPr lang="fr-FR" b="1" dirty="0" err="1" smtClean="0">
                <a:latin typeface="Avenir Book"/>
                <a:cs typeface="Avenir Book"/>
              </a:rPr>
              <a:t>Adera</a:t>
            </a:r>
            <a:r>
              <a:rPr lang="fr-FR" b="1" dirty="0" smtClean="0">
                <a:latin typeface="Avenir Book"/>
                <a:cs typeface="Avenir Book"/>
              </a:rPr>
              <a:t>),</a:t>
            </a:r>
            <a:endParaRPr lang="fr-FR" dirty="0" smtClean="0">
              <a:latin typeface="Arial"/>
              <a:cs typeface="Arial"/>
            </a:endParaRPr>
          </a:p>
          <a:p>
            <a:r>
              <a:rPr lang="fr-FR" dirty="0" smtClean="0">
                <a:latin typeface="Arial"/>
                <a:cs typeface="Arial"/>
              </a:rPr>
              <a:t>2 -</a:t>
            </a:r>
            <a:r>
              <a:rPr lang="fr-FR" b="1" dirty="0" smtClean="0">
                <a:latin typeface="Avenir Book"/>
                <a:cs typeface="Avenir Book"/>
              </a:rPr>
              <a:t> Calendrier de contact avec les établissements de l’éducation nationale de la presqu’île, planification des interventions et nouveaux contact 2018 (contacts collèges </a:t>
            </a:r>
            <a:r>
              <a:rPr lang="fr-FR" b="1" dirty="0" err="1" smtClean="0">
                <a:latin typeface="Avenir Book"/>
                <a:cs typeface="Avenir Book"/>
              </a:rPr>
              <a:t>Ambarès</a:t>
            </a:r>
            <a:r>
              <a:rPr lang="fr-FR" b="1" dirty="0" smtClean="0">
                <a:latin typeface="Avenir Book"/>
                <a:cs typeface="Avenir Book"/>
              </a:rPr>
              <a:t> et  Carbon-Blanc,). </a:t>
            </a:r>
            <a:endParaRPr lang="fr-FR" dirty="0" smtClean="0">
              <a:latin typeface="Arial"/>
              <a:cs typeface="Arial"/>
            </a:endParaRPr>
          </a:p>
          <a:p>
            <a:r>
              <a:rPr lang="fr-FR" dirty="0" smtClean="0">
                <a:latin typeface="Arial"/>
                <a:cs typeface="Arial"/>
              </a:rPr>
              <a:t>3 - </a:t>
            </a:r>
            <a:r>
              <a:rPr lang="fr-FR" b="1" dirty="0" smtClean="0">
                <a:latin typeface="Avenir Book"/>
                <a:cs typeface="Avenir Book"/>
              </a:rPr>
              <a:t>Collecte des réponses et compléments "Alerte du </a:t>
            </a:r>
            <a:r>
              <a:rPr lang="fr-FR" b="1" dirty="0" err="1" smtClean="0">
                <a:latin typeface="Avenir Book"/>
                <a:cs typeface="Avenir Book"/>
              </a:rPr>
              <a:t>Pré-guide</a:t>
            </a:r>
            <a:r>
              <a:rPr lang="fr-FR" b="1" dirty="0" smtClean="0">
                <a:latin typeface="Avenir Book"/>
                <a:cs typeface="Avenir Book"/>
              </a:rPr>
              <a:t> </a:t>
            </a:r>
            <a:r>
              <a:rPr lang="fr-FR" b="1" dirty="0" err="1" smtClean="0">
                <a:latin typeface="Avenir Book"/>
                <a:cs typeface="Avenir Book"/>
              </a:rPr>
              <a:t>Natech</a:t>
            </a:r>
            <a:r>
              <a:rPr lang="fr-FR" b="1" dirty="0" smtClean="0">
                <a:latin typeface="Avenir Book"/>
                <a:cs typeface="Avenir Book"/>
              </a:rPr>
              <a:t>" issues de la recherche </a:t>
            </a:r>
            <a:r>
              <a:rPr lang="fr-FR" b="1" dirty="0" err="1" smtClean="0">
                <a:latin typeface="Avenir Book"/>
                <a:cs typeface="Avenir Book"/>
              </a:rPr>
              <a:t>Resto-Terrin</a:t>
            </a:r>
            <a:endParaRPr lang="fr-FR" dirty="0" smtClean="0">
              <a:latin typeface="Arial"/>
              <a:cs typeface="Arial"/>
            </a:endParaRPr>
          </a:p>
          <a:p>
            <a:r>
              <a:rPr lang="fr-FR" dirty="0">
                <a:latin typeface="Arial"/>
                <a:cs typeface="Arial"/>
              </a:rPr>
              <a:t>&gt;</a:t>
            </a:r>
            <a:r>
              <a:rPr lang="fr-FR" dirty="0" smtClean="0">
                <a:latin typeface="Arial"/>
                <a:cs typeface="Arial"/>
              </a:rPr>
              <a:t> Questions diverses</a:t>
            </a:r>
          </a:p>
          <a:p>
            <a:pPr lvl="1">
              <a:buNone/>
            </a:pPr>
            <a:r>
              <a:rPr lang="fr-FR" dirty="0" smtClean="0">
                <a:latin typeface="Avenir Book"/>
                <a:cs typeface="Avenir Book"/>
              </a:rPr>
              <a:t>- Présentation NATECH au GIPATGERI (11 octobre) : http</a:t>
            </a:r>
            <a:r>
              <a:rPr lang="fr-FR" dirty="0">
                <a:latin typeface="Avenir Book"/>
                <a:cs typeface="Avenir Book"/>
              </a:rPr>
              <a:t>://spppi-pa.iut.u-bordeaux.fr/26-</a:t>
            </a:r>
            <a:r>
              <a:rPr lang="fr-FR" dirty="0" smtClean="0">
                <a:latin typeface="Avenir Book"/>
                <a:cs typeface="Avenir Book"/>
              </a:rPr>
              <a:t>cartographie.html</a:t>
            </a:r>
          </a:p>
          <a:p>
            <a:pPr lvl="1">
              <a:buNone/>
            </a:pPr>
            <a:r>
              <a:rPr lang="fr-FR" dirty="0" smtClean="0">
                <a:latin typeface="Avenir Book"/>
                <a:cs typeface="Avenir Book"/>
              </a:rPr>
              <a:t>- REX </a:t>
            </a:r>
            <a:r>
              <a:rPr lang="fr-FR" dirty="0" err="1" smtClean="0">
                <a:latin typeface="Avenir Book"/>
                <a:cs typeface="Avenir Book"/>
              </a:rPr>
              <a:t>Icrisis</a:t>
            </a:r>
            <a:r>
              <a:rPr lang="fr-FR" dirty="0" smtClean="0">
                <a:latin typeface="Avenir Book"/>
                <a:cs typeface="Avenir Book"/>
              </a:rPr>
              <a:t> (22 novembre)</a:t>
            </a:r>
          </a:p>
          <a:p>
            <a:pPr lvl="1"/>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8616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80555" y="2599267"/>
            <a:ext cx="3255264" cy="1162050"/>
          </a:xfrm>
        </p:spPr>
        <p:txBody>
          <a:bodyPr>
            <a:normAutofit fontScale="90000"/>
          </a:bodyPr>
          <a:lstStyle/>
          <a:p>
            <a:r>
              <a:rPr lang="fr-FR" sz="3200" dirty="0" smtClean="0">
                <a:solidFill>
                  <a:schemeClr val="tx2">
                    <a:lumMod val="10000"/>
                    <a:lumOff val="90000"/>
                  </a:schemeClr>
                </a:solidFill>
              </a:rPr>
              <a:t>Le point financier</a:t>
            </a:r>
            <a:r>
              <a:rPr lang="fr-FR" sz="2800" dirty="0" smtClean="0">
                <a:solidFill>
                  <a:schemeClr val="tx2">
                    <a:lumMod val="10000"/>
                    <a:lumOff val="90000"/>
                  </a:schemeClr>
                </a:solidFill>
              </a:rPr>
              <a:t>:</a:t>
            </a:r>
            <a:br>
              <a:rPr lang="fr-FR" sz="2800" dirty="0" smtClean="0">
                <a:solidFill>
                  <a:schemeClr val="tx2">
                    <a:lumMod val="10000"/>
                    <a:lumOff val="90000"/>
                  </a:schemeClr>
                </a:solidFill>
              </a:rPr>
            </a:br>
            <a:r>
              <a:rPr lang="fr-FR" sz="2800" dirty="0" smtClean="0"/>
              <a:t/>
            </a:r>
            <a:br>
              <a:rPr lang="fr-FR" sz="2800" dirty="0" smtClean="0"/>
            </a:br>
            <a:r>
              <a:rPr lang="fr-FR" sz="2800" dirty="0" smtClean="0"/>
              <a:t/>
            </a:r>
            <a:br>
              <a:rPr lang="fr-FR" sz="2800" dirty="0" smtClean="0"/>
            </a:br>
            <a:r>
              <a:rPr lang="fr-FR" sz="2800" dirty="0" smtClean="0"/>
              <a:t>Exercice 2018</a:t>
            </a:r>
            <a:br>
              <a:rPr lang="fr-FR" sz="2800" dirty="0" smtClean="0"/>
            </a:br>
            <a:r>
              <a:rPr lang="fr-FR" sz="2800" dirty="0" smtClean="0"/>
              <a:t/>
            </a:r>
            <a:br>
              <a:rPr lang="fr-FR" sz="2800" dirty="0" smtClean="0"/>
            </a:br>
            <a:r>
              <a:rPr lang="fr-FR" sz="2800" dirty="0" smtClean="0"/>
              <a:t>Budget prévisionnel 2019</a:t>
            </a:r>
            <a:endParaRPr lang="fr-FR" dirty="0" smtClean="0"/>
          </a:p>
        </p:txBody>
      </p:sp>
      <p:sp>
        <p:nvSpPr>
          <p:cNvPr id="3" name="Espace réservé du contenu 2"/>
          <p:cNvSpPr>
            <a:spLocks noGrp="1"/>
          </p:cNvSpPr>
          <p:nvPr>
            <p:ph idx="1"/>
          </p:nvPr>
        </p:nvSpPr>
        <p:spPr/>
        <p:txBody>
          <a:bodyPr>
            <a:normAutofit/>
          </a:bodyPr>
          <a:lstStyle/>
          <a:p>
            <a:r>
              <a:rPr lang="fr-FR" sz="2000" dirty="0" smtClean="0"/>
              <a:t>Pour réaliser ces actions en 2018 et …2019</a:t>
            </a:r>
          </a:p>
          <a:p>
            <a:pPr>
              <a:buNone/>
            </a:pPr>
            <a:endParaRPr lang="fr-FR" dirty="0" smtClean="0"/>
          </a:p>
          <a:p>
            <a:pPr>
              <a:buNone/>
            </a:pPr>
            <a:r>
              <a:rPr lang="fr-FR" sz="2000" dirty="0" smtClean="0"/>
              <a:t>Action 1 </a:t>
            </a:r>
            <a:r>
              <a:rPr lang="fr-FR" sz="2000" dirty="0" smtClean="0">
                <a:solidFill>
                  <a:srgbClr val="FF0000"/>
                </a:solidFill>
              </a:rPr>
              <a:t>&gt;</a:t>
            </a:r>
            <a:r>
              <a:rPr lang="fr-FR" sz="2000" dirty="0" smtClean="0"/>
              <a:t> Travaux pédagogiques et achats de matériels pour les collèges et écoles … </a:t>
            </a:r>
          </a:p>
          <a:p>
            <a:pPr>
              <a:buNone/>
            </a:pPr>
            <a:r>
              <a:rPr lang="fr-FR" sz="2000" dirty="0" smtClean="0"/>
              <a:t>Action 2 </a:t>
            </a:r>
            <a:r>
              <a:rPr lang="fr-FR" sz="2000" dirty="0" smtClean="0">
                <a:solidFill>
                  <a:srgbClr val="FF0000"/>
                </a:solidFill>
              </a:rPr>
              <a:t>&gt;</a:t>
            </a:r>
            <a:r>
              <a:rPr lang="fr-FR" sz="2000" dirty="0" smtClean="0"/>
              <a:t> Information des populations en appui de Bordeaux Métropole pour le risque </a:t>
            </a:r>
            <a:r>
              <a:rPr lang="fr-FR" sz="2000" dirty="0" err="1" smtClean="0"/>
              <a:t>Natech</a:t>
            </a:r>
            <a:r>
              <a:rPr lang="fr-FR" sz="2000" dirty="0" smtClean="0"/>
              <a:t> et les inondations…</a:t>
            </a:r>
          </a:p>
          <a:p>
            <a:pPr>
              <a:buNone/>
            </a:pPr>
            <a:r>
              <a:rPr lang="fr-FR" sz="2000" dirty="0" smtClean="0"/>
              <a:t>Action 3 </a:t>
            </a:r>
            <a:r>
              <a:rPr lang="fr-FR" sz="2000" dirty="0" smtClean="0">
                <a:solidFill>
                  <a:srgbClr val="FF0000"/>
                </a:solidFill>
              </a:rPr>
              <a:t>&gt;</a:t>
            </a:r>
            <a:r>
              <a:rPr lang="fr-FR" sz="2000" dirty="0" smtClean="0"/>
              <a:t> Exercice PPI  NATECH ou autres par simulation avec « outil </a:t>
            </a:r>
            <a:r>
              <a:rPr lang="fr-FR" sz="2000" dirty="0" err="1" smtClean="0"/>
              <a:t>iCrisis</a:t>
            </a:r>
            <a:r>
              <a:rPr lang="fr-FR" sz="2000" dirty="0" smtClean="0"/>
              <a:t> »</a:t>
            </a:r>
          </a:p>
        </p:txBody>
      </p:sp>
      <p:sp>
        <p:nvSpPr>
          <p:cNvPr id="4" name="ZoneTexte 3"/>
          <p:cNvSpPr txBox="1"/>
          <p:nvPr/>
        </p:nvSpPr>
        <p:spPr>
          <a:xfrm>
            <a:off x="550333" y="5562600"/>
            <a:ext cx="3057247" cy="369332"/>
          </a:xfrm>
          <a:prstGeom prst="rect">
            <a:avLst/>
          </a:prstGeom>
          <a:noFill/>
        </p:spPr>
        <p:txBody>
          <a:bodyPr wrap="none" rtlCol="0">
            <a:spAutoFit/>
          </a:bodyPr>
          <a:lstStyle/>
          <a:p>
            <a:r>
              <a:rPr lang="fr-FR" dirty="0" smtClean="0">
                <a:solidFill>
                  <a:schemeClr val="bg1"/>
                </a:solidFill>
              </a:rPr>
              <a:t>Marie PELLISSIER / ADERA</a:t>
            </a:r>
            <a:endParaRPr lang="fr-FR"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8-09-16 à 09.17.27.jpg"/>
          <p:cNvPicPr>
            <a:picLocks noGrp="1" noChangeAspect="1"/>
          </p:cNvPicPr>
          <p:nvPr>
            <p:ph idx="1"/>
          </p:nvPr>
        </p:nvPicPr>
        <p:blipFill>
          <a:blip r:embed="rId2"/>
          <a:stretch>
            <a:fillRect/>
          </a:stretch>
        </p:blipFill>
        <p:spPr>
          <a:xfrm>
            <a:off x="550727" y="1981200"/>
            <a:ext cx="7451995" cy="4144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8-09-16 à 09.17.39.jpg"/>
          <p:cNvPicPr>
            <a:picLocks noGrp="1" noChangeAspect="1"/>
          </p:cNvPicPr>
          <p:nvPr>
            <p:ph idx="1"/>
          </p:nvPr>
        </p:nvPicPr>
        <p:blipFill>
          <a:blip r:embed="rId2"/>
          <a:stretch>
            <a:fillRect/>
          </a:stretch>
        </p:blipFill>
        <p:spPr>
          <a:xfrm>
            <a:off x="566314" y="1981200"/>
            <a:ext cx="7420821" cy="4144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8-09-16 à 09.17.52.jpg"/>
          <p:cNvPicPr>
            <a:picLocks noGrp="1" noChangeAspect="1"/>
          </p:cNvPicPr>
          <p:nvPr>
            <p:ph idx="1"/>
          </p:nvPr>
        </p:nvPicPr>
        <p:blipFill>
          <a:blip r:embed="rId2"/>
          <a:stretch>
            <a:fillRect/>
          </a:stretch>
        </p:blipFill>
        <p:spPr>
          <a:xfrm>
            <a:off x="575865" y="1981200"/>
            <a:ext cx="7401720" cy="4144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30293" y="4504267"/>
            <a:ext cx="3471240" cy="1162050"/>
          </a:xfrm>
        </p:spPr>
        <p:txBody>
          <a:bodyPr>
            <a:normAutofit fontScale="90000"/>
          </a:bodyPr>
          <a:lstStyle/>
          <a:p>
            <a:r>
              <a:rPr lang="fr-FR" sz="3556" dirty="0" smtClean="0">
                <a:solidFill>
                  <a:srgbClr val="F0E0F1"/>
                </a:solidFill>
              </a:rPr>
              <a:t>Education et …</a:t>
            </a:r>
            <a:br>
              <a:rPr lang="fr-FR" sz="3556" dirty="0" smtClean="0">
                <a:solidFill>
                  <a:srgbClr val="F0E0F1"/>
                </a:solidFill>
              </a:rPr>
            </a:br>
            <a:r>
              <a:rPr lang="fr-FR" sz="3556" dirty="0" smtClean="0">
                <a:solidFill>
                  <a:srgbClr val="F0E0F1"/>
                </a:solidFill>
              </a:rPr>
              <a:t>culture du risque:</a:t>
            </a:r>
            <a:r>
              <a:rPr lang="fr-FR" sz="2800" dirty="0" smtClean="0">
                <a:solidFill>
                  <a:srgbClr val="F0E0F1"/>
                </a:solidFill>
              </a:rPr>
              <a:t/>
            </a:r>
            <a:br>
              <a:rPr lang="fr-FR" sz="2800" dirty="0" smtClean="0">
                <a:solidFill>
                  <a:srgbClr val="F0E0F1"/>
                </a:solidFill>
              </a:rPr>
            </a:br>
            <a:r>
              <a:rPr lang="fr-FR" sz="2800" dirty="0" smtClean="0">
                <a:solidFill>
                  <a:srgbClr val="F0E0F1"/>
                </a:solidFill>
              </a:rPr>
              <a:t/>
            </a:r>
            <a:br>
              <a:rPr lang="fr-FR" sz="2800" dirty="0" smtClean="0">
                <a:solidFill>
                  <a:srgbClr val="F0E0F1"/>
                </a:solidFill>
              </a:rPr>
            </a:br>
            <a:r>
              <a:rPr lang="fr-FR" sz="2800" dirty="0" smtClean="0">
                <a:solidFill>
                  <a:srgbClr val="F0E0F1"/>
                </a:solidFill>
              </a:rPr>
              <a:t/>
            </a:r>
            <a:br>
              <a:rPr lang="fr-FR" sz="2800" dirty="0" smtClean="0">
                <a:solidFill>
                  <a:srgbClr val="F0E0F1"/>
                </a:solidFill>
              </a:rPr>
            </a:br>
            <a:r>
              <a:rPr lang="fr-FR" sz="2800" dirty="0" smtClean="0">
                <a:solidFill>
                  <a:srgbClr val="F0E0F1"/>
                </a:solidFill>
              </a:rPr>
              <a:t/>
            </a:r>
            <a:br>
              <a:rPr lang="fr-FR" sz="2800" dirty="0" smtClean="0">
                <a:solidFill>
                  <a:srgbClr val="F0E0F1"/>
                </a:solidFill>
              </a:rPr>
            </a:br>
            <a:r>
              <a:rPr lang="fr-FR" sz="2800" dirty="0" smtClean="0">
                <a:solidFill>
                  <a:srgbClr val="F0E0F1"/>
                </a:solidFill>
              </a:rPr>
              <a:t/>
            </a:r>
            <a:br>
              <a:rPr lang="fr-FR" sz="2800" dirty="0" smtClean="0">
                <a:solidFill>
                  <a:srgbClr val="F0E0F1"/>
                </a:solidFill>
              </a:rPr>
            </a:br>
            <a:r>
              <a:rPr lang="fr-FR" sz="2800" dirty="0" smtClean="0">
                <a:solidFill>
                  <a:srgbClr val="F0E0F1"/>
                </a:solidFill>
              </a:rPr>
              <a:t/>
            </a:r>
            <a:br>
              <a:rPr lang="fr-FR" sz="2800" dirty="0" smtClean="0">
                <a:solidFill>
                  <a:srgbClr val="F0E0F1"/>
                </a:solidFill>
              </a:rPr>
            </a:br>
            <a:r>
              <a:rPr lang="fr-FR" sz="2800" dirty="0" smtClean="0">
                <a:solidFill>
                  <a:srgbClr val="F0E0F1"/>
                </a:solidFill>
              </a:rPr>
              <a:t/>
            </a:r>
            <a:br>
              <a:rPr lang="fr-FR" sz="2800" dirty="0" smtClean="0">
                <a:solidFill>
                  <a:srgbClr val="F0E0F1"/>
                </a:solidFill>
              </a:rPr>
            </a:br>
            <a:r>
              <a:rPr lang="fr-FR" sz="2667" dirty="0" smtClean="0">
                <a:solidFill>
                  <a:srgbClr val="F0E0F1"/>
                </a:solidFill>
              </a:rPr>
              <a:t>actions pédagogiques pour les écoles et les collèges </a:t>
            </a:r>
            <a:endParaRPr lang="fr-FR" dirty="0" smtClean="0">
              <a:solidFill>
                <a:srgbClr val="F0E0F1"/>
              </a:solidFill>
            </a:endParaRPr>
          </a:p>
        </p:txBody>
      </p:sp>
      <p:sp>
        <p:nvSpPr>
          <p:cNvPr id="4" name="Espace réservé du texte 3"/>
          <p:cNvSpPr>
            <a:spLocks noGrp="1"/>
          </p:cNvSpPr>
          <p:nvPr>
            <p:ph type="body" sz="half" idx="2"/>
          </p:nvPr>
        </p:nvSpPr>
        <p:spPr>
          <a:xfrm>
            <a:off x="4064000" y="931333"/>
            <a:ext cx="4648108" cy="2455333"/>
          </a:xfrm>
        </p:spPr>
        <p:txBody>
          <a:bodyPr>
            <a:noAutofit/>
          </a:bodyPr>
          <a:lstStyle/>
          <a:p>
            <a:r>
              <a:rPr lang="fr-FR" sz="2000" dirty="0" smtClean="0">
                <a:solidFill>
                  <a:srgbClr val="FF0000"/>
                </a:solidFill>
              </a:rPr>
              <a:t>&gt;</a:t>
            </a:r>
            <a:r>
              <a:rPr lang="fr-FR" sz="2000" dirty="0" smtClean="0">
                <a:solidFill>
                  <a:schemeClr val="accent2">
                    <a:lumMod val="75000"/>
                    <a:lumOff val="25000"/>
                  </a:schemeClr>
                </a:solidFill>
              </a:rPr>
              <a:t> 1 et 2 octobre Ecole Jacques BREL </a:t>
            </a:r>
          </a:p>
          <a:p>
            <a:r>
              <a:rPr lang="fr-FR" sz="2000" dirty="0" smtClean="0">
                <a:solidFill>
                  <a:srgbClr val="FF0000"/>
                </a:solidFill>
              </a:rPr>
              <a:t>&gt;</a:t>
            </a:r>
            <a:r>
              <a:rPr lang="fr-FR" sz="2000" dirty="0" smtClean="0">
                <a:solidFill>
                  <a:schemeClr val="accent2">
                    <a:lumMod val="75000"/>
                    <a:lumOff val="25000"/>
                  </a:schemeClr>
                </a:solidFill>
              </a:rPr>
              <a:t> Accord Collège Manon CORMIER</a:t>
            </a:r>
          </a:p>
          <a:p>
            <a:endParaRPr lang="fr-FR" sz="2000" dirty="0" smtClean="0">
              <a:solidFill>
                <a:schemeClr val="accent2">
                  <a:lumMod val="75000"/>
                  <a:lumOff val="25000"/>
                </a:schemeClr>
              </a:solidFill>
            </a:endParaRPr>
          </a:p>
          <a:p>
            <a:r>
              <a:rPr lang="fr-FR" sz="2000" dirty="0" smtClean="0">
                <a:solidFill>
                  <a:schemeClr val="accent2">
                    <a:lumMod val="75000"/>
                    <a:lumOff val="25000"/>
                  </a:schemeClr>
                </a:solidFill>
              </a:rPr>
              <a:t>Réactivation Rosa Bonheur</a:t>
            </a:r>
          </a:p>
          <a:p>
            <a:r>
              <a:rPr lang="fr-FR" sz="2000" dirty="0" smtClean="0">
                <a:solidFill>
                  <a:schemeClr val="accent2">
                    <a:lumMod val="75000"/>
                    <a:lumOff val="25000"/>
                  </a:schemeClr>
                </a:solidFill>
              </a:rPr>
              <a:t>Contacts COLLÈGES… </a:t>
            </a:r>
            <a:r>
              <a:rPr lang="fr-FR" sz="2000" dirty="0" err="1" smtClean="0">
                <a:solidFill>
                  <a:schemeClr val="accent2">
                    <a:lumMod val="75000"/>
                    <a:lumOff val="25000"/>
                  </a:schemeClr>
                </a:solidFill>
              </a:rPr>
              <a:t>Ambarès</a:t>
            </a:r>
            <a:r>
              <a:rPr lang="fr-FR" sz="2000" dirty="0" smtClean="0">
                <a:solidFill>
                  <a:schemeClr val="accent2">
                    <a:lumMod val="75000"/>
                    <a:lumOff val="25000"/>
                  </a:schemeClr>
                </a:solidFill>
              </a:rPr>
              <a:t> et </a:t>
            </a:r>
            <a:r>
              <a:rPr lang="fr-FR" sz="2000" dirty="0" err="1" smtClean="0">
                <a:solidFill>
                  <a:schemeClr val="accent2">
                    <a:lumMod val="75000"/>
                    <a:lumOff val="25000"/>
                  </a:schemeClr>
                </a:solidFill>
              </a:rPr>
              <a:t>Carbon</a:t>
            </a:r>
            <a:r>
              <a:rPr lang="fr-FR" sz="2000" dirty="0" smtClean="0">
                <a:solidFill>
                  <a:schemeClr val="accent2">
                    <a:lumMod val="75000"/>
                    <a:lumOff val="25000"/>
                  </a:schemeClr>
                </a:solidFill>
              </a:rPr>
              <a:t> Blanc ?</a:t>
            </a:r>
            <a:endParaRPr lang="fr-FR" sz="2000" dirty="0">
              <a:solidFill>
                <a:schemeClr val="accent2">
                  <a:lumMod val="75000"/>
                  <a:lumOff val="25000"/>
                </a:schemeClr>
              </a:solidFill>
            </a:endParaRPr>
          </a:p>
        </p:txBody>
      </p:sp>
      <p:sp>
        <p:nvSpPr>
          <p:cNvPr id="9" name="Espace réservé du contenu 2"/>
          <p:cNvSpPr>
            <a:spLocks noGrp="1"/>
          </p:cNvSpPr>
          <p:nvPr/>
        </p:nvSpPr>
        <p:spPr>
          <a:xfrm>
            <a:off x="4199467" y="4351867"/>
            <a:ext cx="4284133" cy="2057400"/>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smtClean="0"/>
          </a:p>
          <a:p>
            <a:r>
              <a:rPr lang="fr-FR" dirty="0" smtClean="0"/>
              <a:t>M </a:t>
            </a:r>
            <a:r>
              <a:rPr lang="fr-FR" dirty="0" err="1" smtClean="0"/>
              <a:t>Lubrano</a:t>
            </a:r>
            <a:r>
              <a:rPr lang="fr-FR" dirty="0" smtClean="0"/>
              <a:t> : Professeur de Physique Collège Manon Cormier</a:t>
            </a:r>
          </a:p>
          <a:p>
            <a:pPr>
              <a:buNone/>
            </a:pPr>
            <a:r>
              <a:rPr lang="fr-FR" dirty="0" smtClean="0"/>
              <a:t>Bonne rentrée … donc un peu débordé...Je ne me suis pas inscrit pour le 17septembre, j'attends l'évolution de mon </a:t>
            </a:r>
            <a:r>
              <a:rPr lang="fr-FR" dirty="0" err="1" smtClean="0"/>
              <a:t>edt</a:t>
            </a:r>
            <a:r>
              <a:rPr lang="fr-FR" dirty="0" smtClean="0"/>
              <a:t> pour savoir si je peux être libéré pour 15h30 pour au moins essayer de se croiser physiquement. Pas de problème pour reconduire l'intervention cette année. Je pensais que cela serait plus pratique pour nous que l'intervention concerne les 5 classes de 5ème, et si cela était possible plutôt le jeudi, c'est là qu'on les a en </a:t>
            </a:r>
            <a:r>
              <a:rPr lang="fr-FR" dirty="0" err="1" smtClean="0"/>
              <a:t>demi-classe</a:t>
            </a:r>
            <a:r>
              <a:rPr lang="fr-FR" dirty="0" smtClean="0"/>
              <a:t> sur deux heures avec ma collègue d’ SVT, Karine </a:t>
            </a:r>
            <a:r>
              <a:rPr lang="fr-FR" dirty="0" err="1" smtClean="0"/>
              <a:t>Lahaye.J'ai</a:t>
            </a:r>
            <a:r>
              <a:rPr lang="fr-FR" dirty="0" smtClean="0"/>
              <a:t> aussi en réserve la plaquette élue par les élèves de 5ème l'an passé. Peu-on envisager de la faire imprimer par le S3PI en version autocollante pour coller dans le carnet de liaison des élèves ? Bien cordialement,</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Ecole J. Brel </a:t>
            </a:r>
            <a:r>
              <a:rPr lang="fr-FR" dirty="0" err="1" smtClean="0"/>
              <a:t>Ambès</a:t>
            </a:r>
            <a:endParaRPr lang="fr-FR" dirty="0"/>
          </a:p>
        </p:txBody>
      </p:sp>
      <p:sp>
        <p:nvSpPr>
          <p:cNvPr id="6" name="Espace réservé du contenu 5"/>
          <p:cNvSpPr>
            <a:spLocks noGrp="1"/>
          </p:cNvSpPr>
          <p:nvPr>
            <p:ph idx="1"/>
          </p:nvPr>
        </p:nvSpPr>
        <p:spPr/>
        <p:txBody>
          <a:bodyPr/>
          <a:lstStyle/>
          <a:p>
            <a:endParaRPr lang="fr-FR"/>
          </a:p>
        </p:txBody>
      </p:sp>
      <p:pic>
        <p:nvPicPr>
          <p:cNvPr id="7" name="Espace réservé du contenu 3" descr="Capture d’écran 2018-09-16 à 18.16.14.jpg"/>
          <p:cNvPicPr>
            <a:picLocks noGrp="1" noChangeAspect="1"/>
          </p:cNvPicPr>
          <p:nvPr/>
        </p:nvPicPr>
        <p:blipFill>
          <a:blip r:embed="rId2"/>
          <a:stretch>
            <a:fillRect/>
          </a:stretch>
        </p:blipFill>
        <p:spPr>
          <a:xfrm>
            <a:off x="498474" y="1388533"/>
            <a:ext cx="7409393" cy="5119754"/>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vantage">
  <a:themeElements>
    <a:clrScheme name="Personnalisée 2">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4C0F18"/>
      </a:hlink>
      <a:folHlink>
        <a:srgbClr val="775C84"/>
      </a:folHlink>
    </a:clrScheme>
    <a:fontScheme name="Avantage">
      <a:majorFont>
        <a:latin typeface="Rockwell"/>
        <a:ea typeface=""/>
        <a:cs typeface=""/>
        <a:font script="Jpan" typeface="ＭＳ ゴシック"/>
      </a:majorFont>
      <a:minorFont>
        <a:latin typeface="Rockwell"/>
        <a:ea typeface=""/>
        <a:cs typeface=""/>
        <a:font script="Jpan" typeface="ＭＳ ゴシック"/>
      </a:minorFont>
    </a:fontScheme>
    <a:fmtScheme name="A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Avantage.thmx</Template>
  <TotalTime>927</TotalTime>
  <Words>1183</Words>
  <Application>Microsoft Macintosh PowerPoint</Application>
  <PresentationFormat>Présentation à l'écran (4:3)</PresentationFormat>
  <Paragraphs>48</Paragraphs>
  <Slides>16</Slides>
  <Notes>0</Notes>
  <HiddenSlides>4</HiddenSlides>
  <MMClips>0</MMClips>
  <ScaleCrop>false</ScaleCrop>
  <HeadingPairs>
    <vt:vector size="4" baseType="variant">
      <vt:variant>
        <vt:lpstr>Modèle de conception</vt:lpstr>
      </vt:variant>
      <vt:variant>
        <vt:i4>1</vt:i4>
      </vt:variant>
      <vt:variant>
        <vt:lpstr>Titres des diapositives</vt:lpstr>
      </vt:variant>
      <vt:variant>
        <vt:i4>16</vt:i4>
      </vt:variant>
    </vt:vector>
  </HeadingPairs>
  <TitlesOfParts>
    <vt:vector size="17" baseType="lpstr">
      <vt:lpstr>Avantage</vt:lpstr>
      <vt:lpstr>SPPPI-PA : AG/ Copil du 17 septembre 2018</vt:lpstr>
      <vt:lpstr>22 participants inscrits</vt:lpstr>
      <vt:lpstr>Ordre du jour</vt:lpstr>
      <vt:lpstr>Le point financier:   Exercice 2018  Budget prévisionnel 2019</vt:lpstr>
      <vt:lpstr>Diapositive 5</vt:lpstr>
      <vt:lpstr>Diapositive 6</vt:lpstr>
      <vt:lpstr>Diapositive 7</vt:lpstr>
      <vt:lpstr>Education et … culture du risque:       actions pédagogiques pour les écoles et les collèges </vt:lpstr>
      <vt:lpstr>Ecole J. Brel Ambès</vt:lpstr>
      <vt:lpstr>Collège Manon Cormier</vt:lpstr>
      <vt:lpstr>Commission « alertes aux populations et Natech » réunion 10</vt:lpstr>
      <vt:lpstr>Diapositive 12</vt:lpstr>
      <vt:lpstr>Diapositive 13</vt:lpstr>
      <vt:lpstr>Questions diverses   </vt:lpstr>
      <vt:lpstr>Journée REX du 22 novembre à l’IUT de Bordeaux Icrisis 2018</vt:lpstr>
      <vt:lpstr>Partageons la donnée et ses usages aujourd’hui pour mieux gérer les crises de demain » </vt:lpstr>
    </vt:vector>
  </TitlesOfParts>
  <Manager/>
  <Company>IUT Bordeaux 1</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Michel LESBATS</dc:creator>
  <cp:keywords/>
  <dc:description/>
  <cp:lastModifiedBy>Michel LESBATS</cp:lastModifiedBy>
  <cp:revision>171</cp:revision>
  <dcterms:created xsi:type="dcterms:W3CDTF">2018-10-02T11:53:25Z</dcterms:created>
  <dcterms:modified xsi:type="dcterms:W3CDTF">2018-10-02T11:54:40Z</dcterms:modified>
  <cp:category/>
</cp:coreProperties>
</file>